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24384000" cy="13716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3.png"/><Relationship Id="rId3" Type="http://schemas.openxmlformats.org/officeDocument/2006/relationships/image" Target="../media/image46.png"/><Relationship Id="rId2" Type="http://schemas.openxmlformats.org/officeDocument/2006/relationships/hyperlink" Target="https://github.com/ververica/flink" TargetMode="External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3.png"/><Relationship Id="rId3" Type="http://schemas.openxmlformats.org/officeDocument/2006/relationships/image" Target="../media/image46.png"/><Relationship Id="rId2" Type="http://schemas.openxmlformats.org/officeDocument/2006/relationships/hyperlink" Target="https://s.apache.org/flink" TargetMode="External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48.png"/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openxmlformats.org/officeDocument/2006/relationships/image" Target="../media/image3.png"/><Relationship Id="rId3" Type="http://schemas.openxmlformats.org/officeDocument/2006/relationships/image" Target="../media/image46.png"/><Relationship Id="rId2" Type="http://schemas.openxmlformats.org/officeDocument/2006/relationships/hyperlink" Target="https://pingcap.com/blog" TargetMode="External"/><Relationship Id="rId1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79.png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79.png"/><Relationship Id="rId4" Type="http://schemas.openxmlformats.org/officeDocument/2006/relationships/image" Target="../media/image86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116.png"/><Relationship Id="rId35" Type="http://schemas.openxmlformats.org/officeDocument/2006/relationships/image" Target="../media/image115.png"/><Relationship Id="rId34" Type="http://schemas.openxmlformats.org/officeDocument/2006/relationships/image" Target="../media/image114.png"/><Relationship Id="rId33" Type="http://schemas.openxmlformats.org/officeDocument/2006/relationships/image" Target="../media/image113.png"/><Relationship Id="rId32" Type="http://schemas.openxmlformats.org/officeDocument/2006/relationships/image" Target="../media/image112.png"/><Relationship Id="rId31" Type="http://schemas.openxmlformats.org/officeDocument/2006/relationships/image" Target="../media/image111.png"/><Relationship Id="rId30" Type="http://schemas.openxmlformats.org/officeDocument/2006/relationships/image" Target="../media/image110.png"/><Relationship Id="rId3" Type="http://schemas.openxmlformats.org/officeDocument/2006/relationships/image" Target="../media/image85.png"/><Relationship Id="rId29" Type="http://schemas.openxmlformats.org/officeDocument/2006/relationships/image" Target="../media/image109.png"/><Relationship Id="rId28" Type="http://schemas.openxmlformats.org/officeDocument/2006/relationships/image" Target="../media/image108.png"/><Relationship Id="rId27" Type="http://schemas.openxmlformats.org/officeDocument/2006/relationships/image" Target="../media/image107.png"/><Relationship Id="rId26" Type="http://schemas.openxmlformats.org/officeDocument/2006/relationships/image" Target="../media/image106.png"/><Relationship Id="rId25" Type="http://schemas.openxmlformats.org/officeDocument/2006/relationships/image" Target="../media/image105.png"/><Relationship Id="rId24" Type="http://schemas.openxmlformats.org/officeDocument/2006/relationships/image" Target="../media/image104.png"/><Relationship Id="rId23" Type="http://schemas.openxmlformats.org/officeDocument/2006/relationships/image" Target="../media/image103.png"/><Relationship Id="rId22" Type="http://schemas.openxmlformats.org/officeDocument/2006/relationships/image" Target="../media/image102.png"/><Relationship Id="rId21" Type="http://schemas.openxmlformats.org/officeDocument/2006/relationships/image" Target="../media/image101.png"/><Relationship Id="rId20" Type="http://schemas.openxmlformats.org/officeDocument/2006/relationships/image" Target="../media/image100.png"/><Relationship Id="rId2" Type="http://schemas.openxmlformats.org/officeDocument/2006/relationships/image" Target="../media/image84.png"/><Relationship Id="rId19" Type="http://schemas.openxmlformats.org/officeDocument/2006/relationships/image" Target="../media/image99.png"/><Relationship Id="rId18" Type="http://schemas.openxmlformats.org/officeDocument/2006/relationships/image" Target="../media/image98.png"/><Relationship Id="rId17" Type="http://schemas.openxmlformats.org/officeDocument/2006/relationships/image" Target="../media/image97.png"/><Relationship Id="rId16" Type="http://schemas.openxmlformats.org/officeDocument/2006/relationships/image" Target="../media/image96.png"/><Relationship Id="rId15" Type="http://schemas.openxmlformats.org/officeDocument/2006/relationships/image" Target="../media/image95.png"/><Relationship Id="rId14" Type="http://schemas.openxmlformats.org/officeDocument/2006/relationships/image" Target="../media/image94.png"/><Relationship Id="rId13" Type="http://schemas.openxmlformats.org/officeDocument/2006/relationships/image" Target="../media/image93.png"/><Relationship Id="rId12" Type="http://schemas.openxmlformats.org/officeDocument/2006/relationships/image" Target="../media/image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48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3.png"/><Relationship Id="rId2" Type="http://schemas.openxmlformats.org/officeDocument/2006/relationships/hyperlink" Target="http://iceberg.apache.org/flink/" TargetMode="External"/><Relationship Id="rId1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124.png"/><Relationship Id="rId7" Type="http://schemas.openxmlformats.org/officeDocument/2006/relationships/image" Target="../media/image48.png"/><Relationship Id="rId6" Type="http://schemas.openxmlformats.org/officeDocument/2006/relationships/image" Target="../media/image123.png"/><Relationship Id="rId5" Type="http://schemas.openxmlformats.org/officeDocument/2006/relationships/image" Target="../media/image3.png"/><Relationship Id="rId4" Type="http://schemas.openxmlformats.org/officeDocument/2006/relationships/image" Target="../media/image46.png"/><Relationship Id="rId3" Type="http://schemas.openxmlformats.org/officeDocument/2006/relationships/hyperlink" Target="https://s.apache.org/upsert-kafka" TargetMode="External"/><Relationship Id="rId2" Type="http://schemas.openxmlformats.org/officeDocument/2006/relationships/hyperlink" Target="https://kafka.apache.org/documentation/" TargetMode="Externa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0.png"/><Relationship Id="rId1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8.png"/><Relationship Id="rId5" Type="http://schemas.openxmlformats.org/officeDocument/2006/relationships/image" Target="../media/image3.png"/><Relationship Id="rId4" Type="http://schemas.openxmlformats.org/officeDocument/2006/relationships/image" Target="../media/image127.png"/><Relationship Id="rId3" Type="http://schemas.openxmlformats.org/officeDocument/2006/relationships/image" Target="../media/image46.png"/><Relationship Id="rId2" Type="http://schemas.openxmlformats.org/officeDocument/2006/relationships/image" Target="../media/image12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36.png"/><Relationship Id="rId14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48.png"/><Relationship Id="rId6" Type="http://schemas.openxmlformats.org/officeDocument/2006/relationships/image" Target="../media/image139.png"/><Relationship Id="rId5" Type="http://schemas.openxmlformats.org/officeDocument/2006/relationships/image" Target="../media/image3.png"/><Relationship Id="rId4" Type="http://schemas.openxmlformats.org/officeDocument/2006/relationships/image" Target="../media/image46.png"/><Relationship Id="rId3" Type="http://schemas.openxmlformats.org/officeDocument/2006/relationships/hyperlink" Target="https://github.com/apache/iceberg/issues/1639" TargetMode="External"/><Relationship Id="rId2" Type="http://schemas.openxmlformats.org/officeDocument/2006/relationships/image" Target="../media/image1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3.png"/><Relationship Id="rId3" Type="http://schemas.openxmlformats.org/officeDocument/2006/relationships/image" Target="../media/image3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48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123.png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170.png"/><Relationship Id="rId7" Type="http://schemas.openxmlformats.org/officeDocument/2006/relationships/image" Target="../media/image169.png"/><Relationship Id="rId6" Type="http://schemas.openxmlformats.org/officeDocument/2006/relationships/image" Target="../media/image168.png"/><Relationship Id="rId5" Type="http://schemas.openxmlformats.org/officeDocument/2006/relationships/image" Target="../media/image155.png"/><Relationship Id="rId4" Type="http://schemas.openxmlformats.org/officeDocument/2006/relationships/image" Target="../media/image167.png"/><Relationship Id="rId3" Type="http://schemas.openxmlformats.org/officeDocument/2006/relationships/image" Target="../media/image48.png"/><Relationship Id="rId2" Type="http://schemas.openxmlformats.org/officeDocument/2006/relationships/image" Target="../media/image166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image" Target="../media/image46.png"/><Relationship Id="rId1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image" Target="../media/image3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183.png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3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88.png"/><Relationship Id="rId11" Type="http://schemas.openxmlformats.org/officeDocument/2006/relationships/image" Target="../media/image187.png"/><Relationship Id="rId10" Type="http://schemas.openxmlformats.org/officeDocument/2006/relationships/image" Target="../media/image186.png"/><Relationship Id="rId1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png"/><Relationship Id="rId8" Type="http://schemas.openxmlformats.org/officeDocument/2006/relationships/image" Target="../media/image185.png"/><Relationship Id="rId7" Type="http://schemas.openxmlformats.org/officeDocument/2006/relationships/image" Target="../media/image182.png"/><Relationship Id="rId6" Type="http://schemas.openxmlformats.org/officeDocument/2006/relationships/image" Target="../media/image183.png"/><Relationship Id="rId5" Type="http://schemas.openxmlformats.org/officeDocument/2006/relationships/image" Target="../media/image189.png"/><Relationship Id="rId4" Type="http://schemas.openxmlformats.org/officeDocument/2006/relationships/image" Target="../media/image3.png"/><Relationship Id="rId3" Type="http://schemas.openxmlformats.org/officeDocument/2006/relationships/image" Target="../media/image180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19" Type="http://schemas.openxmlformats.org/officeDocument/2006/relationships/image" Target="../media/image186.png"/><Relationship Id="rId18" Type="http://schemas.openxmlformats.org/officeDocument/2006/relationships/image" Target="../media/image196.png"/><Relationship Id="rId17" Type="http://schemas.openxmlformats.org/officeDocument/2006/relationships/image" Target="../media/image195.png"/><Relationship Id="rId16" Type="http://schemas.openxmlformats.org/officeDocument/2006/relationships/image" Target="../media/image187.png"/><Relationship Id="rId15" Type="http://schemas.openxmlformats.org/officeDocument/2006/relationships/image" Target="../media/image184.png"/><Relationship Id="rId14" Type="http://schemas.openxmlformats.org/officeDocument/2006/relationships/image" Target="../media/image194.png"/><Relationship Id="rId13" Type="http://schemas.openxmlformats.org/officeDocument/2006/relationships/image" Target="../media/image193.png"/><Relationship Id="rId12" Type="http://schemas.openxmlformats.org/officeDocument/2006/relationships/image" Target="../media/image192.png"/><Relationship Id="rId11" Type="http://schemas.openxmlformats.org/officeDocument/2006/relationships/image" Target="../media/image191.png"/><Relationship Id="rId10" Type="http://schemas.openxmlformats.org/officeDocument/2006/relationships/image" Target="../media/image190.png"/><Relationship Id="rId1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image" Target="../media/image203.png"/><Relationship Id="rId7" Type="http://schemas.openxmlformats.org/officeDocument/2006/relationships/image" Target="../media/image202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06.png"/><Relationship Id="rId10" Type="http://schemas.openxmlformats.org/officeDocument/2006/relationships/image" Target="../media/image205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ithub.com/apache/iceberg/issues/1639" TargetMode="External"/><Relationship Id="rId1" Type="http://schemas.openxmlformats.org/officeDocument/2006/relationships/hyperlink" Target="https://github.com/apache/iceberg/pull/179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image" Target="../media/image7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rect"/>
          <p:cNvSpPr/>
          <p:nvPr/>
        </p:nvSpPr>
        <p:spPr>
          <a:xfrm>
            <a:off x="0" y="0"/>
            <a:ext cx="24384000" cy="13715998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/>
          <p:nvPr/>
        </p:nvSpPr>
        <p:spPr>
          <a:xfrm>
            <a:off x="1250506" y="502411"/>
            <a:ext cx="13983969" cy="8411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54610" algn="l" rtl="0" eaLnBrk="0">
              <a:lnSpc>
                <a:spcPct val="83000"/>
              </a:lnSpc>
              <a:spcBef>
                <a:spcPts val="5"/>
              </a:spcBef>
            </a:pPr>
            <a:r>
              <a:rPr sz="10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- 可托拉拽图形化大数据处理工具, 支持流批一体的大数据中台方案》</a:t>
            </a:r>
            <a:endParaRPr sz="10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indent="20320" algn="l" rtl="0" eaLnBrk="0">
              <a:lnSpc>
                <a:spcPct val="85000"/>
              </a:lnSpc>
              <a:spcBef>
                <a:spcPts val="1170"/>
              </a:spcBef>
            </a:pPr>
            <a:r>
              <a:rPr lang="zh-CN"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蒋子函</a:t>
            </a:r>
            <a:r>
              <a:rPr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sz="3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zihjiang</a:t>
            </a:r>
            <a:r>
              <a:rPr sz="3900" spc="-16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3900" dirty="0"/>
          </a:p>
          <a:p>
            <a:pPr indent="12700" algn="l" rtl="0" eaLnBrk="0">
              <a:lnSpc>
                <a:spcPts val="4600"/>
              </a:lnSpc>
              <a:spcBef>
                <a:spcPts val="585"/>
              </a:spcBef>
            </a:pPr>
            <a:endParaRPr lang="en-US" altLang="en-US" sz="31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043527" y="5615940"/>
            <a:ext cx="7130465" cy="2207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01788" y="11851373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671820" y="7374255"/>
            <a:ext cx="12567920" cy="578040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0" y="2588374"/>
            <a:ext cx="24384000" cy="2477401"/>
            <a:chOff x="0" y="0"/>
            <a:chExt cx="24384000" cy="2477401"/>
          </a:xfrm>
        </p:grpSpPr>
        <p:sp>
          <p:nvSpPr>
            <p:cNvPr id="161" name="textbox 161"/>
            <p:cNvSpPr/>
            <p:nvPr/>
          </p:nvSpPr>
          <p:spPr>
            <a:xfrm>
              <a:off x="0" y="0"/>
              <a:ext cx="24384000" cy="2558414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1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og</a:t>
              </a:r>
              <a:r>
                <a:rPr sz="190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3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ebe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z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</a:t>
              </a:r>
              <a:r>
                <a:rPr sz="28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endParaRPr lang="en-US" altLang="en-US" sz="2800" dirty="0"/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6319069" y="1514333"/>
              <a:ext cx="1517650" cy="5194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ts val="3890"/>
                </a:lnSpc>
              </a:pP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li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nk</a:t>
              </a:r>
              <a:r>
                <a:rPr sz="2800" spc="-4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Q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endParaRPr lang="en-US" altLang="en-US" sz="28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5672035" y="1613698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276020" y="1566149"/>
              <a:ext cx="955039" cy="6007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3000"/>
                </a:lnSpc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sp>
        <p:nvSpPr>
          <p:cNvPr id="166" name="textbox 166"/>
          <p:cNvSpPr/>
          <p:nvPr/>
        </p:nvSpPr>
        <p:spPr>
          <a:xfrm>
            <a:off x="4437951" y="804164"/>
            <a:ext cx="150983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数据库数据接入（CDC Format</a:t>
            </a:r>
            <a:r>
              <a:rPr sz="7900" spc="-2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167" name="textbox 167"/>
          <p:cNvSpPr/>
          <p:nvPr/>
        </p:nvSpPr>
        <p:spPr>
          <a:xfrm>
            <a:off x="6479540" y="5230495"/>
            <a:ext cx="9510395" cy="2059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相对入门复杂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en-US" altLang="en-US" sz="3100" dirty="0"/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每次处理需要</a:t>
            </a:r>
            <a:r>
              <a:rPr lang="zh-CN" sz="3100" b="1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创建</a:t>
            </a:r>
            <a:r>
              <a:rPr 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table,  </a:t>
            </a:r>
            <a:r>
              <a:rPr lang="zh-CN" altLang="en-US" sz="3100" b="1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手动</a:t>
            </a:r>
            <a:r>
              <a:rPr lang="zh-CN" altLang="en-US" sz="3100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指定数据和列映射关系</a:t>
            </a:r>
            <a:endParaRPr lang="en-US" altLang="en-US" sz="1500" dirty="0"/>
          </a:p>
          <a:p>
            <a:pPr indent="31750" algn="l" rtl="0" eaLnBrk="0">
              <a:lnSpc>
                <a:spcPts val="3865"/>
              </a:lnSpc>
              <a:spcBef>
                <a:spcPts val="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过程不够直观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改起来需要重新梳理之前的逻辑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18709" y="2889901"/>
            <a:ext cx="2193569" cy="1141370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171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030200" y="2825495"/>
            <a:ext cx="1414271" cy="1325880"/>
          </a:xfrm>
          <a:prstGeom prst="rect">
            <a:avLst/>
          </a:prstGeom>
        </p:spPr>
      </p:pic>
      <p:pic>
        <p:nvPicPr>
          <p:cNvPr id="173" name="picture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390873" y="2899695"/>
            <a:ext cx="1155064" cy="1155172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970820" y="3096416"/>
            <a:ext cx="947835" cy="947835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4521814" y="3269994"/>
            <a:ext cx="1309369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90554" y="3673995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836992" y="374936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444473" y="3658641"/>
            <a:ext cx="1423669" cy="152400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1993473" y="3320795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0" y="2558529"/>
            <a:ext cx="24384000" cy="2558414"/>
            <a:chOff x="0" y="0"/>
            <a:chExt cx="24384000" cy="2558414"/>
          </a:xfrm>
        </p:grpSpPr>
        <p:sp>
          <p:nvSpPr>
            <p:cNvPr id="161" name="textbox 161"/>
            <p:cNvSpPr/>
            <p:nvPr/>
          </p:nvSpPr>
          <p:spPr>
            <a:xfrm>
              <a:off x="0" y="0"/>
              <a:ext cx="24384000" cy="2558414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8084820" algn="l" rtl="0" eaLnBrk="0">
                <a:lnSpc>
                  <a:spcPts val="2780"/>
                </a:lnSpc>
              </a:pPr>
              <a:endParaRPr lang="en-US" altLang="en-US" sz="1900" dirty="0"/>
            </a:p>
            <a:p>
              <a:pPr algn="l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968819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lang="en-US" altLang="en-US" sz="28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  </a:t>
              </a:r>
              <a:endParaRPr lang="en-US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62" name="textbox 162"/>
            <p:cNvSpPr/>
            <p:nvPr/>
          </p:nvSpPr>
          <p:spPr>
            <a:xfrm>
              <a:off x="14230985" y="1677670"/>
              <a:ext cx="1758950" cy="5194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r>
                <a:rPr lang="en-US" altLang="en-US" sz="100" dirty="0"/>
                <a:t>Data Hub</a:t>
              </a:r>
              <a:endParaRPr lang="en-US" altLang="en-US" sz="100" dirty="0"/>
            </a:p>
          </p:txBody>
        </p:sp>
        <p:sp>
          <p:nvSpPr>
            <p:cNvPr id="163" name="textbox 163"/>
            <p:cNvSpPr/>
            <p:nvPr/>
          </p:nvSpPr>
          <p:spPr>
            <a:xfrm>
              <a:off x="7131900" y="1936913"/>
              <a:ext cx="1753235" cy="3879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业务数据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库</a:t>
              </a:r>
              <a:endParaRPr lang="en-US" altLang="en-US" sz="2800" dirty="0"/>
            </a:p>
          </p:txBody>
        </p:sp>
        <p:sp>
          <p:nvSpPr>
            <p:cNvPr id="164" name="textbox 164"/>
            <p:cNvSpPr/>
            <p:nvPr/>
          </p:nvSpPr>
          <p:spPr>
            <a:xfrm>
              <a:off x="13076555" y="1565910"/>
              <a:ext cx="1154430" cy="6311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2800" dirty="0"/>
            </a:p>
          </p:txBody>
        </p:sp>
      </p:grpSp>
      <p:sp>
        <p:nvSpPr>
          <p:cNvPr id="166" name="textbox 166"/>
          <p:cNvSpPr/>
          <p:nvPr/>
        </p:nvSpPr>
        <p:spPr>
          <a:xfrm>
            <a:off x="4437951" y="804164"/>
            <a:ext cx="150983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数据库数据接入（</a:t>
            </a:r>
            <a:r>
              <a:rPr lang="en-US"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7900" spc="-2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167" name="textbox 167"/>
          <p:cNvSpPr/>
          <p:nvPr/>
        </p:nvSpPr>
        <p:spPr>
          <a:xfrm>
            <a:off x="6479540" y="5230495"/>
            <a:ext cx="9510395" cy="1882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拖拽</a:t>
            </a:r>
            <a:r>
              <a:rPr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模式：</a:t>
            </a:r>
            <a:r>
              <a:rPr 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入门快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不需要</a:t>
            </a:r>
            <a:r>
              <a:rPr lang="en-US" altLang="zh-CN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lang="zh-CN" altLang="en-US" sz="31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</a:t>
            </a:r>
            <a:endParaRPr lang="en-US" altLang="en-US" sz="3100" dirty="0"/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7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托拉拽模式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参数换算子</a:t>
            </a:r>
            <a:endParaRPr lang="en-US" altLang="zh-CN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31750" algn="l" rtl="0" eaLnBrk="0">
              <a:lnSpc>
                <a:spcPts val="3870"/>
              </a:lnSpc>
              <a:spcBef>
                <a:spcPts val="1995"/>
              </a:spcBef>
            </a:pPr>
            <a:r>
              <a:rPr sz="31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过程直观</a:t>
            </a:r>
            <a:r>
              <a:rPr lang="en-US" altLang="zh-CN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 </a:t>
            </a:r>
            <a:r>
              <a:rPr lang="zh-CN" altLang="en-US" sz="31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理解复杂的逻辑更容易</a:t>
            </a:r>
            <a:endParaRPr lang="zh-CN" altLang="en-US" sz="3100" spc="-3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911289" y="3110246"/>
            <a:ext cx="2193569" cy="1141370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175" name="textbox 175"/>
          <p:cNvSpPr/>
          <p:nvPr/>
        </p:nvSpPr>
        <p:spPr>
          <a:xfrm>
            <a:off x="10001885" y="4178935"/>
            <a:ext cx="1517650" cy="387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20529" y="4085475"/>
            <a:ext cx="1739975" cy="152400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922332" y="3596969"/>
            <a:ext cx="1739925" cy="152387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922510" y="4512310"/>
            <a:ext cx="1736090" cy="186055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0539323" y="3795140"/>
            <a:ext cx="497205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9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035" y="3238500"/>
            <a:ext cx="1435735" cy="119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90730" y="4578350"/>
            <a:ext cx="1435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Filling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0525" y="3214370"/>
            <a:ext cx="2705100" cy="1092200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15997555" y="4490085"/>
            <a:ext cx="1795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Data Hub</a:t>
            </a:r>
            <a:endParaRPr lang="en-US" altLang="zh-CN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9345" y="3270250"/>
            <a:ext cx="1409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B</a:t>
            </a:r>
            <a:r>
              <a:rPr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i</a:t>
            </a:r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n</a:t>
            </a:r>
            <a:r>
              <a:rPr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l</a:t>
            </a:r>
            <a:r>
              <a:rPr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og</a:t>
            </a:r>
            <a:r>
              <a:rPr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 </a:t>
            </a:r>
            <a:r>
              <a:rPr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采</a:t>
            </a:r>
            <a:r>
              <a:rPr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集</a:t>
            </a:r>
            <a:endParaRPr lang="zh-CN" altLang="en-US"/>
          </a:p>
        </p:txBody>
      </p:sp>
      <p:pic>
        <p:nvPicPr>
          <p:cNvPr id="7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714019" y="3909580"/>
            <a:ext cx="1739975" cy="152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92225" y="3514725"/>
            <a:ext cx="1347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同步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920" y="7255510"/>
            <a:ext cx="1148588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4" name="table 18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49342" y="2949854"/>
          <a:ext cx="13615035" cy="8636635"/>
        </p:xfrm>
        <a:graphic>
          <a:graphicData uri="http://schemas.openxmlformats.org/drawingml/2006/table">
            <a:tbl>
              <a:tblPr/>
              <a:tblGrid>
                <a:gridCol w="3420109"/>
                <a:gridCol w="4396740"/>
                <a:gridCol w="2816860"/>
                <a:gridCol w="2981325"/>
              </a:tblGrid>
              <a:tr h="834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099185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lang="zh-CN"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算子名称</a:t>
                      </a:r>
                      <a:endParaRPr lang="zh-CN" sz="2400" spc="-3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965835" algn="ctr" rtl="0" eaLnBrk="0">
                        <a:lnSpc>
                          <a:spcPts val="3510"/>
                        </a:lnSpc>
                        <a:spcBef>
                          <a:spcPts val="5"/>
                        </a:spcBef>
                      </a:pPr>
                      <a:r>
                        <a:rPr lang="zh-CN" sz="2400" spc="-1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类型</a:t>
                      </a:r>
                      <a:endParaRPr lang="zh-CN" sz="2400" spc="-1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indent="606425" algn="l" rtl="0" eaLnBrk="0">
                        <a:lnSpc>
                          <a:spcPct val="84000"/>
                        </a:lnSpc>
                      </a:pPr>
                      <a:r>
                        <a:rPr lang="zh-CN"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支持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Flink</a:t>
                      </a:r>
                      <a:r>
                        <a:rPr sz="2400" spc="-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版本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529590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lang="zh-CN" sz="2400" spc="-6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说明</a:t>
                      </a:r>
                      <a:endParaRPr lang="zh-CN" sz="2400" spc="-60" dirty="0">
                        <a:ln w="6350" cap="flat" cmpd="sng">
                          <a:solidFill>
                            <a:srgbClr val="F2F2F2">
                              <a:alpha val="100000"/>
                            </a:srgbClr>
                          </a:solidFill>
                          <a:prstDash val="solid"/>
                          <a:miter lim="0"/>
                        </a:ln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78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14109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lang="en-US" sz="2400" spc="-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 Kafka</a:t>
                      </a:r>
                      <a:endParaRPr lang="en-US" sz="2400" spc="-5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242695" algn="l" rtl="0" eaLnBrk="0">
                        <a:lnSpc>
                          <a:spcPts val="3335"/>
                        </a:lnSpc>
                      </a:pPr>
                      <a:r>
                        <a:rPr sz="240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m</a:t>
                      </a: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axwe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ll-</a:t>
                      </a:r>
                      <a:r>
                        <a:rPr sz="240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json</a:t>
                      </a: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8000"/>
                        </a:lnSpc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660400" algn="l" rtl="0" eaLnBrk="0">
                        <a:lnSpc>
                          <a:spcPts val="3535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接入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kakfa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Jdbc</a:t>
                      </a:r>
                      <a:endParaRPr 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6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400" spc="2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v1</a:t>
                      </a:r>
                      <a:r>
                        <a:rPr sz="2400" spc="10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.</a:t>
                      </a:r>
                      <a:r>
                        <a:rPr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1</a:t>
                      </a:r>
                      <a:r>
                        <a:rPr lang="en-US" sz="2400" spc="15" dirty="0">
                          <a:solidFill>
                            <a:schemeClr val="bg1">
                              <a:alpha val="100000"/>
                            </a:scheme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3</a:t>
                      </a:r>
                      <a:endParaRPr lang="en-US" sz="2400" spc="15" dirty="0">
                        <a:solidFill>
                          <a:schemeClr val="bg1">
                            <a:alpha val="100000"/>
                          </a:scheme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   接入结构化数据库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72707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spc="-1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</a:rPr>
                        <a:t>DataGen</a:t>
                      </a:r>
                      <a:endParaRPr lang="en-US" altLang="en-US" sz="240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源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sz="24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v1</a:t>
                      </a:r>
                      <a:r>
                        <a:rPr sz="2400" spc="1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.</a:t>
                      </a:r>
                      <a:r>
                        <a:rPr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1</a:t>
                      </a:r>
                      <a:r>
                        <a:rPr lang="en-US" sz="24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Microsoft YaHei"/>
                          <a:sym typeface="+mn-ea"/>
                        </a:rPr>
                        <a:t>3</a:t>
                      </a:r>
                      <a:endParaRPr lang="en-US" sz="2400" spc="15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  <a:sym typeface="+mn-ea"/>
                      </a:endParaRPr>
                    </a:p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生成测试数据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833755">
                <a:tc>
                  <a:txBody>
                    <a:bodyPr/>
                    <a:p>
                      <a:pPr indent="1311910" algn="l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  <a:buNone/>
                      </a:pPr>
                      <a:endParaRPr lang="en-US" altLang="en-US" sz="2400" b="0" spc="-110" dirty="0">
                        <a:solidFill>
                          <a:srgbClr val="F2F2F2">
                            <a:alpha val="100000"/>
                          </a:srgbClr>
                        </a:solidFill>
                        <a:latin typeface="微软雅黑" charset="0"/>
                        <a:ea typeface="微软雅黑" charset="0"/>
                        <a:cs typeface="Microsoft YaHei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2086610" algn="l" rtl="0" eaLnBrk="0">
                        <a:lnSpc>
                          <a:spcPts val="850"/>
                        </a:lnSpc>
                        <a:spcBef>
                          <a:spcPts val="5"/>
                        </a:spcBef>
                        <a:buNone/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89154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p>
                      <a:pPr indent="660400" algn="l" rtl="0" eaLnBrk="0">
                        <a:lnSpc>
                          <a:spcPts val="3535"/>
                        </a:lnSpc>
                        <a:buNone/>
                      </a:pPr>
                      <a:endParaRPr lang="en-US" altLang="en-US" sz="2400" b="1" dirty="0">
                        <a:latin typeface="微软雅黑" charset="0"/>
                        <a:ea typeface="微软雅黑" charset="0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185" name="textbox 185"/>
          <p:cNvSpPr/>
          <p:nvPr/>
        </p:nvSpPr>
        <p:spPr>
          <a:xfrm>
            <a:off x="7470038" y="804164"/>
            <a:ext cx="913384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4000"/>
              </a:lnSpc>
              <a:spcBef>
                <a:spcPts val="5"/>
              </a:spcBef>
            </a:pPr>
            <a:r>
              <a:rPr 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 </a:t>
            </a:r>
            <a:r>
              <a:rPr lang="zh-CN" altLang="en-US"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支持的算子</a:t>
            </a:r>
            <a:endParaRPr lang="zh-CN" altLang="en-US" sz="7900" spc="1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6069" y="5708865"/>
            <a:ext cx="12257107" cy="6670700"/>
          </a:xfrm>
          <a:prstGeom prst="rect">
            <a:avLst/>
          </a:prstGeom>
        </p:spPr>
      </p:pic>
      <p:sp>
        <p:nvSpPr>
          <p:cNvPr id="189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" name="textbox 190"/>
          <p:cNvSpPr/>
          <p:nvPr/>
        </p:nvSpPr>
        <p:spPr>
          <a:xfrm>
            <a:off x="14016964" y="6833106"/>
            <a:ext cx="8844915" cy="4633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34925" algn="l" rtl="0" eaLnBrk="0">
              <a:lnSpc>
                <a:spcPts val="4350"/>
              </a:lnSpc>
              <a:spcBef>
                <a:spcPts val="1080"/>
              </a:spcBef>
            </a:pP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7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简单易用</a:t>
            </a:r>
            <a:endParaRPr lang="en-US" altLang="en-US" sz="3600" dirty="0"/>
          </a:p>
          <a:p>
            <a:pPr indent="34925" algn="l" rtl="0" eaLnBrk="0">
              <a:lnSpc>
                <a:spcPct val="100000"/>
              </a:lnSpc>
              <a:spcBef>
                <a:spcPts val="2170"/>
              </a:spcBef>
            </a:pP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数据不落地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减少存储成本和端到端延迟</a:t>
            </a:r>
            <a:endParaRPr lang="en-US" altLang="en-US" sz="3600" dirty="0"/>
          </a:p>
          <a:p>
            <a:pPr indent="34925" algn="l" rtl="0" eaLnBrk="0">
              <a:lnSpc>
                <a:spcPts val="5000"/>
              </a:lnSpc>
              <a:spcBef>
                <a:spcPts val="140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6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Exact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y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nce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读取和处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endParaRPr lang="en-US" altLang="en-US" sz="3600" dirty="0"/>
          </a:p>
          <a:p>
            <a:pPr indent="34925" algn="l" rtl="0" eaLnBrk="0">
              <a:lnSpc>
                <a:spcPts val="4360"/>
              </a:lnSpc>
              <a:spcBef>
                <a:spcPts val="2240"/>
              </a:spcBef>
            </a:pP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14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支持全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量读取</a:t>
            </a:r>
            <a:r>
              <a:rPr sz="36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+</a:t>
            </a:r>
            <a:r>
              <a:rPr sz="36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增量读取</a:t>
            </a:r>
            <a:r>
              <a:rPr sz="3600" spc="-18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en-US" sz="3600" dirty="0"/>
          </a:p>
          <a:p>
            <a:pPr algn="l" rtl="0" eaLnBrk="0">
              <a:lnSpc>
                <a:spcPct val="105000"/>
              </a:lnSpc>
            </a:pPr>
            <a:endParaRPr lang="en-US" altLang="en-US" sz="17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34925" algn="l" rtl="0" eaLnBrk="0">
              <a:lnSpc>
                <a:spcPct val="98000"/>
              </a:lnSpc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105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并无缝切换（流批一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体</a:t>
            </a:r>
            <a:r>
              <a:rPr sz="3600" spc="-18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3600" dirty="0"/>
          </a:p>
        </p:txBody>
      </p:sp>
      <p:sp>
        <p:nvSpPr>
          <p:cNvPr id="191" name="textbox 191"/>
          <p:cNvSpPr/>
          <p:nvPr/>
        </p:nvSpPr>
        <p:spPr>
          <a:xfrm>
            <a:off x="3651123" y="804164"/>
            <a:ext cx="1667192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数据库数据接入（CDC Connector</a:t>
            </a:r>
            <a:r>
              <a:rPr sz="7900" spc="-23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192" name="textbox 192"/>
          <p:cNvSpPr/>
          <p:nvPr/>
        </p:nvSpPr>
        <p:spPr>
          <a:xfrm>
            <a:off x="1613509" y="12504216"/>
            <a:ext cx="9669780" cy="448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335"/>
              </a:lnSpc>
            </a:pP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使用指南：</a:t>
            </a:r>
            <a:r>
              <a:rPr sz="2400" spc="-28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27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https://github.com/ververica/flink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-cdc-connectors/wiki</a:t>
            </a:r>
            <a:endParaRPr lang="en-US" altLang="en-US" sz="2400" dirty="0"/>
          </a:p>
        </p:txBody>
      </p:sp>
      <p:pic>
        <p:nvPicPr>
          <p:cNvPr id="193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431683" y="2921803"/>
            <a:ext cx="2193569" cy="1141370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195" name="picture 1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256641" y="2921799"/>
            <a:ext cx="1155172" cy="1155167"/>
          </a:xfrm>
          <a:prstGeom prst="rect">
            <a:avLst/>
          </a:prstGeom>
        </p:spPr>
      </p:pic>
      <p:sp>
        <p:nvSpPr>
          <p:cNvPr id="196" name="textbox 196"/>
          <p:cNvSpPr/>
          <p:nvPr/>
        </p:nvSpPr>
        <p:spPr>
          <a:xfrm>
            <a:off x="10835233" y="3157372"/>
            <a:ext cx="201993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800" dirty="0"/>
          </a:p>
          <a:p>
            <a:pPr indent="135890" algn="l" rtl="0" eaLnBrk="0">
              <a:lnSpc>
                <a:spcPct val="81000"/>
              </a:lnSpc>
              <a:spcBef>
                <a:spcPts val="5"/>
              </a:spcBef>
            </a:pP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onnector</a:t>
            </a:r>
            <a:endParaRPr lang="en-US" altLang="en-US" sz="1900" dirty="0"/>
          </a:p>
        </p:txBody>
      </p:sp>
      <p:sp>
        <p:nvSpPr>
          <p:cNvPr id="197" name="textbox 197"/>
          <p:cNvSpPr/>
          <p:nvPr/>
        </p:nvSpPr>
        <p:spPr>
          <a:xfrm>
            <a:off x="13184835" y="4124043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198" name="textbox 198"/>
          <p:cNvSpPr/>
          <p:nvPr/>
        </p:nvSpPr>
        <p:spPr>
          <a:xfrm>
            <a:off x="8785008" y="4235600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199" name="textbox 199"/>
          <p:cNvSpPr/>
          <p:nvPr/>
        </p:nvSpPr>
        <p:spPr>
          <a:xfrm>
            <a:off x="11218265" y="3974338"/>
            <a:ext cx="1263650" cy="283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全增量同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00" name="picture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982922" y="3750996"/>
            <a:ext cx="1739937" cy="1523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2" name="picture 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407845" y="5193451"/>
            <a:ext cx="8169199" cy="7574102"/>
          </a:xfrm>
          <a:prstGeom prst="rect">
            <a:avLst/>
          </a:prstGeom>
        </p:spPr>
      </p:pic>
      <p:sp>
        <p:nvSpPr>
          <p:cNvPr id="203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" name="textbox 204"/>
          <p:cNvSpPr/>
          <p:nvPr/>
        </p:nvSpPr>
        <p:spPr>
          <a:xfrm>
            <a:off x="12563905" y="7331150"/>
            <a:ext cx="8843644" cy="3926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000"/>
              </a:lnSpc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速构建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OLAP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架构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6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6000"/>
              </a:lnSpc>
              <a:spcBef>
                <a:spcPts val="1085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4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借助于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技术的提升</a:t>
            </a:r>
            <a:endParaRPr lang="en-US" altLang="en-US" sz="36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5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明细宽表数据入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8000"/>
              </a:lnSpc>
              <a:spcBef>
                <a:spcPts val="108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统一流批存储</a:t>
            </a:r>
            <a:r>
              <a:rPr sz="3600" spc="-16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无需离线数仓</a:t>
            </a:r>
            <a:endParaRPr lang="en-US" altLang="en-US" sz="36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39370" algn="l" rtl="0" eaLnBrk="0">
              <a:lnSpc>
                <a:spcPct val="88000"/>
              </a:lnSpc>
              <a:spcBef>
                <a:spcPts val="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接入成本降低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灵活应对需求变更</a:t>
            </a:r>
            <a:endParaRPr lang="en-US" altLang="en-US" sz="3600" dirty="0"/>
          </a:p>
        </p:txBody>
      </p:sp>
      <p:sp>
        <p:nvSpPr>
          <p:cNvPr id="205" name="textbox 205"/>
          <p:cNvSpPr/>
          <p:nvPr/>
        </p:nvSpPr>
        <p:spPr>
          <a:xfrm>
            <a:off x="8983243" y="1132331"/>
            <a:ext cx="6059170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7900" dirty="0"/>
          </a:p>
        </p:txBody>
      </p:sp>
      <p:sp>
        <p:nvSpPr>
          <p:cNvPr id="206" name="textbox 206"/>
          <p:cNvSpPr/>
          <p:nvPr/>
        </p:nvSpPr>
        <p:spPr>
          <a:xfrm>
            <a:off x="1156150" y="12805969"/>
            <a:ext cx="8594725" cy="448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335"/>
              </a:lnSpc>
            </a:pP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使用指南：</a:t>
            </a:r>
            <a:r>
              <a:rPr sz="2400" spc="-2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245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https://s.apache.org/flink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-connector-clickhouse</a:t>
            </a:r>
            <a:endParaRPr lang="en-US" altLang="en-US" sz="2400" dirty="0"/>
          </a:p>
        </p:txBody>
      </p:sp>
      <p:pic>
        <p:nvPicPr>
          <p:cNvPr id="207" name="picture 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pic>
        <p:nvPicPr>
          <p:cNvPr id="208" name="picture 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209" name="picture 2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pic>
        <p:nvPicPr>
          <p:cNvPr id="210" name="picture 2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340584" y="3088490"/>
            <a:ext cx="992971" cy="992971"/>
          </a:xfrm>
          <a:prstGeom prst="rect">
            <a:avLst/>
          </a:prstGeom>
        </p:spPr>
      </p:pic>
      <p:sp>
        <p:nvSpPr>
          <p:cNvPr id="211" name="textbox 211"/>
          <p:cNvSpPr/>
          <p:nvPr/>
        </p:nvSpPr>
        <p:spPr>
          <a:xfrm>
            <a:off x="8896705" y="3175660"/>
            <a:ext cx="2019935" cy="453390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2000"/>
              </a:lnSpc>
            </a:pPr>
            <a:endParaRPr lang="en-US" altLang="en-US" sz="100" dirty="0"/>
          </a:p>
          <a:p>
            <a:pPr indent="135890" algn="l" rtl="0" eaLnBrk="0">
              <a:lnSpc>
                <a:spcPts val="2780"/>
              </a:lnSpc>
            </a:pP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onnector</a:t>
            </a:r>
            <a:endParaRPr lang="en-US" altLang="en-US" sz="1900" dirty="0"/>
          </a:p>
        </p:txBody>
      </p:sp>
      <p:sp>
        <p:nvSpPr>
          <p:cNvPr id="212" name="textbox 212"/>
          <p:cNvSpPr/>
          <p:nvPr/>
        </p:nvSpPr>
        <p:spPr>
          <a:xfrm>
            <a:off x="14932100" y="4151475"/>
            <a:ext cx="1834514" cy="600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2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ou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800" dirty="0"/>
          </a:p>
        </p:txBody>
      </p:sp>
      <p:sp>
        <p:nvSpPr>
          <p:cNvPr id="213" name="textbox 213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214" name="textbox 214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215" name="textbox 215"/>
          <p:cNvSpPr/>
          <p:nvPr/>
        </p:nvSpPr>
        <p:spPr>
          <a:xfrm>
            <a:off x="13250419" y="3394963"/>
            <a:ext cx="1306830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ng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1900" dirty="0"/>
          </a:p>
        </p:txBody>
      </p:sp>
      <p:sp>
        <p:nvSpPr>
          <p:cNvPr id="216" name="textbox 216"/>
          <p:cNvSpPr/>
          <p:nvPr/>
        </p:nvSpPr>
        <p:spPr>
          <a:xfrm>
            <a:off x="9279738" y="3992625"/>
            <a:ext cx="1263650" cy="283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全增量同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17" name="picture 2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218" name="picture 2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0" name="picture 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48206" y="5653055"/>
            <a:ext cx="8187041" cy="7565580"/>
          </a:xfrm>
          <a:prstGeom prst="rect">
            <a:avLst/>
          </a:prstGeom>
        </p:spPr>
      </p:pic>
      <p:sp>
        <p:nvSpPr>
          <p:cNvPr id="221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" name="textbox 222"/>
          <p:cNvSpPr/>
          <p:nvPr/>
        </p:nvSpPr>
        <p:spPr>
          <a:xfrm>
            <a:off x="12563905" y="7331150"/>
            <a:ext cx="8843644" cy="3926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000"/>
              </a:lnSpc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速构建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OLAP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架构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6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6000"/>
              </a:lnSpc>
              <a:spcBef>
                <a:spcPts val="1085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4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借助于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技术的提升</a:t>
            </a:r>
            <a:endParaRPr lang="en-US" altLang="en-US" sz="36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5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明细宽表数据入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8000"/>
              </a:lnSpc>
              <a:spcBef>
                <a:spcPts val="108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统一流批存储</a:t>
            </a:r>
            <a:r>
              <a:rPr sz="3600" spc="-16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无需离线数仓</a:t>
            </a:r>
            <a:endParaRPr lang="en-US" altLang="en-US" sz="36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39370" algn="l" rtl="0" eaLnBrk="0">
              <a:lnSpc>
                <a:spcPct val="88000"/>
              </a:lnSpc>
              <a:spcBef>
                <a:spcPts val="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接入成本降低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灵活应对需求变更</a:t>
            </a:r>
            <a:endParaRPr lang="en-US" altLang="en-US" sz="3600" dirty="0"/>
          </a:p>
        </p:txBody>
      </p:sp>
      <p:sp>
        <p:nvSpPr>
          <p:cNvPr id="223" name="textbox 223"/>
          <p:cNvSpPr/>
          <p:nvPr/>
        </p:nvSpPr>
        <p:spPr>
          <a:xfrm>
            <a:off x="8983243" y="1132331"/>
            <a:ext cx="6059170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7900" dirty="0"/>
          </a:p>
        </p:txBody>
      </p:sp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pic>
        <p:nvPicPr>
          <p:cNvPr id="225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226" name="picture 2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pic>
        <p:nvPicPr>
          <p:cNvPr id="227" name="picture 2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271622" y="3175660"/>
            <a:ext cx="1066800" cy="965200"/>
          </a:xfrm>
          <a:prstGeom prst="rect">
            <a:avLst/>
          </a:prstGeom>
        </p:spPr>
      </p:pic>
      <p:sp>
        <p:nvSpPr>
          <p:cNvPr id="228" name="textbox 228"/>
          <p:cNvSpPr/>
          <p:nvPr/>
        </p:nvSpPr>
        <p:spPr>
          <a:xfrm>
            <a:off x="8896705" y="3175660"/>
            <a:ext cx="2019935" cy="453390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2000"/>
              </a:lnSpc>
            </a:pPr>
            <a:endParaRPr lang="en-US" altLang="en-US" sz="100" dirty="0"/>
          </a:p>
          <a:p>
            <a:pPr indent="135890" algn="l" rtl="0" eaLnBrk="0">
              <a:lnSpc>
                <a:spcPts val="2780"/>
              </a:lnSpc>
            </a:pP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onnector</a:t>
            </a:r>
            <a:endParaRPr lang="en-US" altLang="en-US" sz="1900" dirty="0"/>
          </a:p>
        </p:txBody>
      </p:sp>
      <p:sp>
        <p:nvSpPr>
          <p:cNvPr id="229" name="textbox 229"/>
          <p:cNvSpPr/>
          <p:nvPr/>
        </p:nvSpPr>
        <p:spPr>
          <a:xfrm>
            <a:off x="15092376" y="4151475"/>
            <a:ext cx="1520825" cy="514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8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8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og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2800" dirty="0"/>
          </a:p>
        </p:txBody>
      </p:sp>
      <p:sp>
        <p:nvSpPr>
          <p:cNvPr id="230" name="textbox 230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231" name="textbox 231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232" name="textbox 232"/>
          <p:cNvSpPr/>
          <p:nvPr/>
        </p:nvSpPr>
        <p:spPr>
          <a:xfrm>
            <a:off x="13250419" y="3394963"/>
            <a:ext cx="1306830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ng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1900" dirty="0"/>
          </a:p>
        </p:txBody>
      </p:sp>
      <p:sp>
        <p:nvSpPr>
          <p:cNvPr id="233" name="textbox 233"/>
          <p:cNvSpPr/>
          <p:nvPr/>
        </p:nvSpPr>
        <p:spPr>
          <a:xfrm>
            <a:off x="9279738" y="3992625"/>
            <a:ext cx="1263650" cy="283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全增量同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235" name="picture 2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7" name="picture 2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71079" y="5270017"/>
            <a:ext cx="8291283" cy="7988782"/>
          </a:xfrm>
          <a:prstGeom prst="rect">
            <a:avLst/>
          </a:prstGeom>
        </p:spPr>
      </p:pic>
      <p:sp>
        <p:nvSpPr>
          <p:cNvPr id="238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" name="textbox 239"/>
          <p:cNvSpPr/>
          <p:nvPr/>
        </p:nvSpPr>
        <p:spPr>
          <a:xfrm>
            <a:off x="12563905" y="7331150"/>
            <a:ext cx="8843644" cy="3926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000"/>
              </a:lnSpc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速构建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OLAP</a:t>
            </a:r>
            <a:r>
              <a:rPr sz="3600" spc="-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架构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6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6000"/>
              </a:lnSpc>
              <a:spcBef>
                <a:spcPts val="1085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4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借助于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技术的提升</a:t>
            </a:r>
            <a:endParaRPr lang="en-US" altLang="en-US" sz="36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5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明细宽表数据入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39370" algn="l" rtl="0" eaLnBrk="0">
              <a:lnSpc>
                <a:spcPct val="88000"/>
              </a:lnSpc>
              <a:spcBef>
                <a:spcPts val="108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统一流批存储</a:t>
            </a:r>
            <a:r>
              <a:rPr sz="3600" spc="-16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无需离线数仓</a:t>
            </a:r>
            <a:endParaRPr lang="en-US" altLang="en-US" sz="36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39370" algn="l" rtl="0" eaLnBrk="0">
              <a:lnSpc>
                <a:spcPct val="88000"/>
              </a:lnSpc>
              <a:spcBef>
                <a:spcPts val="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接入成本降低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灵活应对需求变更</a:t>
            </a:r>
            <a:endParaRPr lang="en-US" altLang="en-US" sz="3600" dirty="0"/>
          </a:p>
        </p:txBody>
      </p:sp>
      <p:sp>
        <p:nvSpPr>
          <p:cNvPr id="240" name="textbox 240"/>
          <p:cNvSpPr/>
          <p:nvPr/>
        </p:nvSpPr>
        <p:spPr>
          <a:xfrm>
            <a:off x="8983243" y="1132331"/>
            <a:ext cx="6059170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7900" dirty="0"/>
          </a:p>
        </p:txBody>
      </p:sp>
      <p:sp>
        <p:nvSpPr>
          <p:cNvPr id="241" name="textbox 241"/>
          <p:cNvSpPr/>
          <p:nvPr/>
        </p:nvSpPr>
        <p:spPr>
          <a:xfrm>
            <a:off x="11032020" y="5623659"/>
            <a:ext cx="11431269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h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tt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ps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://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ngcap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28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og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cn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28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hen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-ti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db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and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-fli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28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bined/</a:t>
            </a:r>
            <a:endParaRPr lang="en-US" altLang="en-US" sz="2800" dirty="0"/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pic>
        <p:nvPicPr>
          <p:cNvPr id="243" name="picture 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244" name="picture 2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pic>
        <p:nvPicPr>
          <p:cNvPr id="245" name="picture 2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313152" y="3148583"/>
            <a:ext cx="947928" cy="1024128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8896705" y="3175660"/>
            <a:ext cx="2019935" cy="453390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2000"/>
              </a:lnSpc>
            </a:pPr>
            <a:endParaRPr lang="en-US" altLang="en-US" sz="100" dirty="0"/>
          </a:p>
          <a:p>
            <a:pPr indent="135890" algn="l" rtl="0" eaLnBrk="0">
              <a:lnSpc>
                <a:spcPts val="2780"/>
              </a:lnSpc>
            </a:pP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onnector</a:t>
            </a:r>
            <a:endParaRPr lang="en-US" altLang="en-US" sz="1900" dirty="0"/>
          </a:p>
        </p:txBody>
      </p:sp>
      <p:sp>
        <p:nvSpPr>
          <p:cNvPr id="247" name="textbox 247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248" name="textbox 248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249" name="textbox 249"/>
          <p:cNvSpPr/>
          <p:nvPr/>
        </p:nvSpPr>
        <p:spPr>
          <a:xfrm>
            <a:off x="13250419" y="3394963"/>
            <a:ext cx="1306830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780"/>
              </a:lnSpc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ng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1900" dirty="0"/>
          </a:p>
        </p:txBody>
      </p:sp>
      <p:sp>
        <p:nvSpPr>
          <p:cNvPr id="250" name="textbox 250"/>
          <p:cNvSpPr/>
          <p:nvPr/>
        </p:nvSpPr>
        <p:spPr>
          <a:xfrm>
            <a:off x="9279738" y="3992625"/>
            <a:ext cx="1263650" cy="283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全增量同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1900" dirty="0"/>
          </a:p>
        </p:txBody>
      </p:sp>
      <p:pic>
        <p:nvPicPr>
          <p:cNvPr id="251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  <p:sp>
        <p:nvSpPr>
          <p:cNvPr id="253" name="textbox 253"/>
          <p:cNvSpPr/>
          <p:nvPr/>
        </p:nvSpPr>
        <p:spPr>
          <a:xfrm>
            <a:off x="15452700" y="4280558"/>
            <a:ext cx="772159" cy="374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2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255" name="textbox 255"/>
          <p:cNvSpPr/>
          <p:nvPr/>
        </p:nvSpPr>
        <p:spPr>
          <a:xfrm>
            <a:off x="896645" y="5875627"/>
            <a:ext cx="8011794" cy="15436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5000"/>
              </a:lnSpc>
            </a:pPr>
            <a:r>
              <a:rPr sz="20300" spc="-5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13100" spc="-72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50" baseline="7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13500" spc="-20" baseline="7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</a:t>
            </a:r>
            <a:endParaRPr lang="en-US" altLang="en-US" sz="8775" dirty="0"/>
          </a:p>
        </p:txBody>
      </p:sp>
      <p:pic>
        <p:nvPicPr>
          <p:cNvPr id="256" name="picture 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8" name="path"/>
          <p:cNvSpPr/>
          <p:nvPr/>
        </p:nvSpPr>
        <p:spPr>
          <a:xfrm>
            <a:off x="7296277" y="2740469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9" name="path"/>
          <p:cNvSpPr/>
          <p:nvPr/>
        </p:nvSpPr>
        <p:spPr>
          <a:xfrm>
            <a:off x="7296277" y="2740469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0" name="textbox 260"/>
          <p:cNvSpPr/>
          <p:nvPr/>
        </p:nvSpPr>
        <p:spPr>
          <a:xfrm>
            <a:off x="8189836" y="2917645"/>
            <a:ext cx="7345044" cy="3644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261" name="textbox 261"/>
          <p:cNvSpPr/>
          <p:nvPr/>
        </p:nvSpPr>
        <p:spPr>
          <a:xfrm>
            <a:off x="6263894" y="1107947"/>
            <a:ext cx="11492230" cy="108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  <a:spcBef>
                <a:spcPts val="0"/>
              </a:spcBef>
            </a:pP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流批一体的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79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7900" dirty="0"/>
          </a:p>
        </p:txBody>
      </p:sp>
      <p:sp>
        <p:nvSpPr>
          <p:cNvPr id="262" name="textbox 262"/>
          <p:cNvSpPr/>
          <p:nvPr/>
        </p:nvSpPr>
        <p:spPr>
          <a:xfrm>
            <a:off x="17621758" y="744046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263" name="textbox 263"/>
          <p:cNvSpPr/>
          <p:nvPr/>
        </p:nvSpPr>
        <p:spPr>
          <a:xfrm>
            <a:off x="17621758" y="410897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49899" y="4043527"/>
            <a:ext cx="1745970" cy="1585544"/>
          </a:xfrm>
          <a:prstGeom prst="rect">
            <a:avLst/>
          </a:prstGeom>
        </p:spPr>
      </p:pic>
      <p:pic>
        <p:nvPicPr>
          <p:cNvPr id="265" name="picture 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7465732" y="2930245"/>
            <a:ext cx="2066125" cy="722973"/>
            <a:chOff x="0" y="0"/>
            <a:chExt cx="2066125" cy="722973"/>
          </a:xfrm>
        </p:grpSpPr>
        <p:pic>
          <p:nvPicPr>
            <p:cNvPr id="266" name="picture 2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267" name="textbox 267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14287372" y="4554422"/>
            <a:ext cx="1900173" cy="778015"/>
            <a:chOff x="0" y="0"/>
            <a:chExt cx="1900173" cy="778015"/>
          </a:xfrm>
        </p:grpSpPr>
        <p:pic>
          <p:nvPicPr>
            <p:cNvPr id="268" name="picture 2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3" cy="778015"/>
            </a:xfrm>
            <a:prstGeom prst="rect">
              <a:avLst/>
            </a:prstGeom>
          </p:spPr>
        </p:pic>
        <p:sp>
          <p:nvSpPr>
            <p:cNvPr id="269" name="textbox 269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270" name="picture 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719689" y="4554422"/>
            <a:ext cx="1900173" cy="77801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7495488" y="4537493"/>
            <a:ext cx="1905000" cy="774700"/>
            <a:chOff x="0" y="0"/>
            <a:chExt cx="1905000" cy="774700"/>
          </a:xfrm>
        </p:grpSpPr>
        <p:pic>
          <p:nvPicPr>
            <p:cNvPr id="271" name="picture 2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5000" cy="774700"/>
            </a:xfrm>
            <a:prstGeom prst="rect">
              <a:avLst/>
            </a:prstGeom>
          </p:spPr>
        </p:pic>
        <p:sp>
          <p:nvSpPr>
            <p:cNvPr id="272" name="textbox 272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10799609" y="7838275"/>
            <a:ext cx="1873834" cy="778014"/>
            <a:chOff x="0" y="0"/>
            <a:chExt cx="1873834" cy="778014"/>
          </a:xfrm>
        </p:grpSpPr>
        <p:pic>
          <p:nvPicPr>
            <p:cNvPr id="273" name="picture 2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834" cy="778014"/>
            </a:xfrm>
            <a:prstGeom prst="rect">
              <a:avLst/>
            </a:prstGeom>
          </p:spPr>
        </p:pic>
        <p:sp>
          <p:nvSpPr>
            <p:cNvPr id="274" name="textbox 274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275" name="picture 2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55191" y="7840916"/>
            <a:ext cx="1850389" cy="778014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971305" y="3675430"/>
            <a:ext cx="1635975" cy="878992"/>
          </a:xfrm>
          <a:prstGeom prst="rect">
            <a:avLst/>
          </a:prstGeom>
        </p:spPr>
      </p:pic>
      <p:sp>
        <p:nvSpPr>
          <p:cNvPr id="277" name="textbox 277"/>
          <p:cNvSpPr/>
          <p:nvPr/>
        </p:nvSpPr>
        <p:spPr>
          <a:xfrm>
            <a:off x="3850589" y="3750093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278" name="textbox 278"/>
          <p:cNvSpPr/>
          <p:nvPr/>
        </p:nvSpPr>
        <p:spPr>
          <a:xfrm>
            <a:off x="3863289" y="5312193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279" name="textbox 279"/>
          <p:cNvSpPr/>
          <p:nvPr/>
        </p:nvSpPr>
        <p:spPr>
          <a:xfrm>
            <a:off x="19219037" y="2523514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0495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280" name="textbox 280"/>
          <p:cNvSpPr/>
          <p:nvPr/>
        </p:nvSpPr>
        <p:spPr>
          <a:xfrm>
            <a:off x="11288128" y="4726939"/>
            <a:ext cx="705484" cy="970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81" name="textbox 281"/>
          <p:cNvSpPr/>
          <p:nvPr/>
        </p:nvSpPr>
        <p:spPr>
          <a:xfrm>
            <a:off x="15023591" y="8153652"/>
            <a:ext cx="552450" cy="9264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282" name="textbox 282"/>
          <p:cNvSpPr/>
          <p:nvPr/>
        </p:nvSpPr>
        <p:spPr>
          <a:xfrm>
            <a:off x="6111189" y="4219993"/>
            <a:ext cx="965835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20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0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000" dirty="0"/>
          </a:p>
        </p:txBody>
      </p:sp>
      <p:sp>
        <p:nvSpPr>
          <p:cNvPr id="283" name="textbox 283"/>
          <p:cNvSpPr/>
          <p:nvPr/>
        </p:nvSpPr>
        <p:spPr>
          <a:xfrm>
            <a:off x="6049975" y="5593219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84" name="textbox 284"/>
          <p:cNvSpPr/>
          <p:nvPr/>
        </p:nvSpPr>
        <p:spPr>
          <a:xfrm>
            <a:off x="6238189" y="5108993"/>
            <a:ext cx="711834" cy="5022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l" rtl="0" eaLnBrk="0">
              <a:lnSpc>
                <a:spcPct val="78000"/>
              </a:lnSpc>
              <a:spcBef>
                <a:spcPts val="0"/>
              </a:spcBef>
            </a:pPr>
            <a:r>
              <a:rPr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000" spc="-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000" spc="-1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000" dirty="0"/>
          </a:p>
        </p:txBody>
      </p:sp>
      <p:pic>
        <p:nvPicPr>
          <p:cNvPr id="285" name="picture 2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573268" y="5765317"/>
            <a:ext cx="171450" cy="1702397"/>
          </a:xfrm>
          <a:prstGeom prst="rect">
            <a:avLst/>
          </a:prstGeom>
        </p:spPr>
      </p:pic>
      <p:pic>
        <p:nvPicPr>
          <p:cNvPr id="286" name="picture 2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80847" y="4857712"/>
            <a:ext cx="1156716" cy="171450"/>
          </a:xfrm>
          <a:prstGeom prst="rect">
            <a:avLst/>
          </a:prstGeom>
        </p:spPr>
      </p:pic>
      <p:pic>
        <p:nvPicPr>
          <p:cNvPr id="287" name="picture 2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84943" y="4872811"/>
            <a:ext cx="1156615" cy="17145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901676" y="8190127"/>
            <a:ext cx="1156589" cy="171450"/>
          </a:xfrm>
          <a:prstGeom prst="rect">
            <a:avLst/>
          </a:prstGeom>
        </p:spPr>
      </p:pic>
      <p:pic>
        <p:nvPicPr>
          <p:cNvPr id="289" name="picture 2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318611" y="4877586"/>
            <a:ext cx="1156588" cy="171450"/>
          </a:xfrm>
          <a:prstGeom prst="rect">
            <a:avLst/>
          </a:prstGeom>
        </p:spPr>
      </p:pic>
      <p:pic>
        <p:nvPicPr>
          <p:cNvPr id="290" name="picture 2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318611" y="8183333"/>
            <a:ext cx="1156588" cy="171450"/>
          </a:xfrm>
          <a:prstGeom prst="rect">
            <a:avLst/>
          </a:prstGeom>
        </p:spPr>
      </p:pic>
      <p:pic>
        <p:nvPicPr>
          <p:cNvPr id="291" name="picture 2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802312" y="6175453"/>
            <a:ext cx="418386" cy="441068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6224320" y="3858170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293" name="rect"/>
          <p:cNvSpPr/>
          <p:nvPr/>
        </p:nvSpPr>
        <p:spPr>
          <a:xfrm>
            <a:off x="7607016" y="9183822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" name="textbox 294"/>
          <p:cNvSpPr/>
          <p:nvPr/>
        </p:nvSpPr>
        <p:spPr>
          <a:xfrm>
            <a:off x="11455095" y="8814815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295" name="textbox 295"/>
          <p:cNvSpPr/>
          <p:nvPr/>
        </p:nvSpPr>
        <p:spPr>
          <a:xfrm>
            <a:off x="8207743" y="5431789"/>
            <a:ext cx="51815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7" name="textbox 297"/>
          <p:cNvSpPr/>
          <p:nvPr/>
        </p:nvSpPr>
        <p:spPr>
          <a:xfrm>
            <a:off x="6783413" y="804164"/>
            <a:ext cx="10402569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流式数据入仓（Hive</a:t>
            </a:r>
            <a:r>
              <a:rPr sz="7900" spc="-2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10189464" y="4539704"/>
            <a:ext cx="2286978" cy="936396"/>
            <a:chOff x="0" y="0"/>
            <a:chExt cx="2286978" cy="936396"/>
          </a:xfrm>
        </p:grpSpPr>
        <p:pic>
          <p:nvPicPr>
            <p:cNvPr id="298" name="picture 29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2286978" cy="936396"/>
            </a:xfrm>
            <a:prstGeom prst="rect">
              <a:avLst/>
            </a:prstGeom>
          </p:spPr>
        </p:pic>
        <p:sp>
          <p:nvSpPr>
            <p:cNvPr id="299" name="textbox 299"/>
            <p:cNvSpPr/>
            <p:nvPr/>
          </p:nvSpPr>
          <p:spPr>
            <a:xfrm>
              <a:off x="-12700" y="-12700"/>
              <a:ext cx="2312670" cy="1042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indent="649605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10285654" y="8492020"/>
            <a:ext cx="2255266" cy="936383"/>
            <a:chOff x="0" y="0"/>
            <a:chExt cx="2255266" cy="936383"/>
          </a:xfrm>
        </p:grpSpPr>
        <p:pic>
          <p:nvPicPr>
            <p:cNvPr id="300" name="picture 3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255266" cy="936383"/>
            </a:xfrm>
            <a:prstGeom prst="rect">
              <a:avLst/>
            </a:prstGeom>
          </p:spPr>
        </p:pic>
        <p:sp>
          <p:nvSpPr>
            <p:cNvPr id="301" name="textbox 301"/>
            <p:cNvSpPr/>
            <p:nvPr/>
          </p:nvSpPr>
          <p:spPr>
            <a:xfrm>
              <a:off x="-12700" y="-12700"/>
              <a:ext cx="2280920" cy="1042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indent="803275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2800" spc="-1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800" spc="-10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2800" dirty="0"/>
            </a:p>
          </p:txBody>
        </p:sp>
      </p:grpSp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03" name="picture 3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34242" y="5997092"/>
            <a:ext cx="171450" cy="2048942"/>
          </a:xfrm>
          <a:prstGeom prst="rect">
            <a:avLst/>
          </a:prstGeom>
        </p:spPr>
      </p:pic>
      <p:sp>
        <p:nvSpPr>
          <p:cNvPr id="304" name="textbox 304"/>
          <p:cNvSpPr/>
          <p:nvPr/>
        </p:nvSpPr>
        <p:spPr>
          <a:xfrm>
            <a:off x="12102821" y="6624623"/>
            <a:ext cx="1216025" cy="341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400" dirty="0"/>
          </a:p>
        </p:txBody>
      </p:sp>
      <p:pic>
        <p:nvPicPr>
          <p:cNvPr id="305" name="picture 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92471" y="6490710"/>
            <a:ext cx="503542" cy="530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4403463" y="4679951"/>
            <a:ext cx="3375025" cy="276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521970" algn="l" rtl="0" eaLnBrk="0">
              <a:lnSpc>
                <a:spcPts val="16670"/>
              </a:lnSpc>
            </a:pPr>
            <a:r>
              <a:rPr sz="12000" spc="-14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11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endParaRPr lang="en-US" altLang="en-US" sz="12000" dirty="0"/>
          </a:p>
          <a:p>
            <a:pPr indent="12700" algn="l" rtl="0" eaLnBrk="0">
              <a:lnSpc>
                <a:spcPts val="4795"/>
              </a:lnSpc>
              <a:spcBef>
                <a:spcPts val="10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</a:t>
            </a:r>
            <a:r>
              <a:rPr sz="33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300" spc="2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300" spc="5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33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3300" dirty="0"/>
          </a:p>
        </p:txBody>
      </p:sp>
      <p:sp>
        <p:nvSpPr>
          <p:cNvPr id="8" name="textbox 8"/>
          <p:cNvSpPr/>
          <p:nvPr/>
        </p:nvSpPr>
        <p:spPr>
          <a:xfrm>
            <a:off x="1384693" y="4710430"/>
            <a:ext cx="2988945" cy="2732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654685" algn="l" rtl="0" eaLnBrk="0">
              <a:lnSpc>
                <a:spcPts val="16670"/>
              </a:lnSpc>
            </a:pPr>
            <a:r>
              <a:rPr sz="12000" spc="2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24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1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4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数仓与数据</a:t>
            </a: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300" dirty="0"/>
          </a:p>
        </p:txBody>
      </p:sp>
      <p:sp>
        <p:nvSpPr>
          <p:cNvPr id="9" name="textbox 9"/>
          <p:cNvSpPr/>
          <p:nvPr/>
        </p:nvSpPr>
        <p:spPr>
          <a:xfrm>
            <a:off x="9806063" y="4723130"/>
            <a:ext cx="3375660" cy="2723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05105" algn="l" rtl="0" eaLnBrk="0">
              <a:lnSpc>
                <a:spcPts val="16670"/>
              </a:lnSpc>
            </a:pPr>
            <a:r>
              <a:rPr sz="12000" spc="9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7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altLang="en-US" sz="120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3300" spc="1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</a:t>
            </a:r>
            <a:endParaRPr lang="en-US" altLang="en-US" sz="3300" dirty="0"/>
          </a:p>
        </p:txBody>
      </p:sp>
      <p:sp>
        <p:nvSpPr>
          <p:cNvPr id="10" name="textbox 10"/>
          <p:cNvSpPr/>
          <p:nvPr/>
        </p:nvSpPr>
        <p:spPr>
          <a:xfrm>
            <a:off x="5595378" y="4722495"/>
            <a:ext cx="2988945" cy="272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7145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12000" dirty="0"/>
          </a:p>
          <a:p>
            <a:pPr algn="l" rtl="0" eaLnBrk="0">
              <a:lnSpc>
                <a:spcPct val="110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3300" spc="3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r>
              <a:rPr sz="3300" spc="2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</a:t>
            </a: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3300" dirty="0"/>
          </a:p>
        </p:txBody>
      </p:sp>
      <p:sp>
        <p:nvSpPr>
          <p:cNvPr id="11" name="textbox 11"/>
          <p:cNvSpPr/>
          <p:nvPr/>
        </p:nvSpPr>
        <p:spPr>
          <a:xfrm>
            <a:off x="19000228" y="4723765"/>
            <a:ext cx="2988310" cy="2707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670"/>
              </a:lnSpc>
            </a:pPr>
            <a:r>
              <a:rPr sz="12000" spc="-4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12000" spc="-385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</a:t>
            </a:r>
            <a:endParaRPr lang="en-US" altLang="en-US" sz="12000" dirty="0"/>
          </a:p>
          <a:p>
            <a:pPr algn="l" rtl="0" eaLnBrk="0">
              <a:lnSpc>
                <a:spcPct val="103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62280" algn="l" rtl="0" eaLnBrk="0">
              <a:lnSpc>
                <a:spcPct val="87000"/>
              </a:lnSpc>
            </a:pPr>
            <a:r>
              <a:rPr sz="3300" spc="0" dirty="0">
                <a:ln w="101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altLang="en-US" sz="33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7" name="picture 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63250" y="5754357"/>
            <a:ext cx="13525348" cy="738275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0" y="2588374"/>
            <a:ext cx="24384000" cy="2477401"/>
            <a:chOff x="0" y="0"/>
            <a:chExt cx="24384000" cy="2477401"/>
          </a:xfrm>
        </p:grpSpPr>
        <p:sp>
          <p:nvSpPr>
            <p:cNvPr id="308" name="rect"/>
            <p:cNvSpPr/>
            <p:nvPr/>
          </p:nvSpPr>
          <p:spPr>
            <a:xfrm>
              <a:off x="0" y="0"/>
              <a:ext cx="24384000" cy="2477401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309" name="picture 3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142007" y="865187"/>
              <a:ext cx="2286978" cy="936395"/>
            </a:xfrm>
            <a:prstGeom prst="rect">
              <a:avLst/>
            </a:prstGeom>
          </p:spPr>
        </p:pic>
        <p:sp>
          <p:nvSpPr>
            <p:cNvPr id="310" name="textbox 310"/>
            <p:cNvSpPr/>
            <p:nvPr/>
          </p:nvSpPr>
          <p:spPr>
            <a:xfrm>
              <a:off x="8765971" y="732217"/>
              <a:ext cx="3823334" cy="9131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2000"/>
                </a:lnSpc>
              </a:pPr>
              <a:endParaRPr lang="en-US" altLang="en-US" sz="100" dirty="0"/>
            </a:p>
            <a:p>
              <a:pPr indent="2620010" algn="l" rtl="0" eaLnBrk="0">
                <a:lnSpc>
                  <a:spcPct val="86000"/>
                </a:lnSpc>
              </a:pP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流式入</a:t>
              </a:r>
              <a:r>
                <a:rPr sz="24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仓</a:t>
              </a:r>
              <a:endParaRPr lang="en-US" altLang="en-US" sz="24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800" dirty="0"/>
            </a:p>
            <a:p>
              <a:pPr indent="12700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800" dirty="0"/>
            </a:p>
          </p:txBody>
        </p:sp>
        <p:pic>
          <p:nvPicPr>
            <p:cNvPr id="311" name="picture 3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3124943" y="865187"/>
              <a:ext cx="2255265" cy="936383"/>
            </a:xfrm>
            <a:prstGeom prst="rect">
              <a:avLst/>
            </a:prstGeom>
          </p:spPr>
        </p:pic>
        <p:pic>
          <p:nvPicPr>
            <p:cNvPr id="312" name="picture 3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694505" y="1247660"/>
              <a:ext cx="2027592" cy="171450"/>
            </a:xfrm>
            <a:prstGeom prst="rect">
              <a:avLst/>
            </a:prstGeom>
          </p:spPr>
        </p:pic>
        <p:pic>
          <p:nvPicPr>
            <p:cNvPr id="313" name="picture 3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0774667" y="599769"/>
              <a:ext cx="503552" cy="530848"/>
            </a:xfrm>
            <a:prstGeom prst="rect">
              <a:avLst/>
            </a:prstGeom>
          </p:spPr>
        </p:pic>
      </p:grpSp>
      <p:sp>
        <p:nvSpPr>
          <p:cNvPr id="314" name="rect"/>
          <p:cNvSpPr/>
          <p:nvPr/>
        </p:nvSpPr>
        <p:spPr>
          <a:xfrm>
            <a:off x="1102559" y="6995362"/>
            <a:ext cx="8966672" cy="3454654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5" name="textbox 315"/>
          <p:cNvSpPr/>
          <p:nvPr/>
        </p:nvSpPr>
        <p:spPr>
          <a:xfrm>
            <a:off x="6783413" y="804164"/>
            <a:ext cx="10402569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流式数据入仓（Hive</a:t>
            </a:r>
            <a:r>
              <a:rPr sz="7900" spc="-2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pic>
        <p:nvPicPr>
          <p:cNvPr id="316" name="picture 3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14401" y="11144795"/>
            <a:ext cx="9002571" cy="1372948"/>
          </a:xfrm>
          <a:prstGeom prst="rect">
            <a:avLst/>
          </a:prstGeom>
        </p:spPr>
      </p:pic>
      <p:sp>
        <p:nvSpPr>
          <p:cNvPr id="317" name="textbox 317"/>
          <p:cNvSpPr/>
          <p:nvPr/>
        </p:nvSpPr>
        <p:spPr>
          <a:xfrm>
            <a:off x="2026678" y="5844537"/>
            <a:ext cx="7165340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v1</a:t>
            </a: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12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支持小文件</a:t>
            </a:r>
            <a:r>
              <a:rPr sz="40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动合并</a:t>
            </a:r>
            <a:endParaRPr lang="en-US" altLang="en-US" sz="4000" dirty="0"/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1417319" y="7854695"/>
            <a:ext cx="1645920" cy="1658111"/>
            <a:chOff x="0" y="0"/>
            <a:chExt cx="1645920" cy="1658111"/>
          </a:xfrm>
        </p:grpSpPr>
        <p:pic>
          <p:nvPicPr>
            <p:cNvPr id="318" name="picture 3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645920" cy="1658111"/>
            </a:xfrm>
            <a:prstGeom prst="rect">
              <a:avLst/>
            </a:prstGeom>
          </p:spPr>
        </p:pic>
        <p:sp>
          <p:nvSpPr>
            <p:cNvPr id="319" name="textbox 319"/>
            <p:cNvSpPr/>
            <p:nvPr/>
          </p:nvSpPr>
          <p:spPr>
            <a:xfrm>
              <a:off x="-12700" y="-12700"/>
              <a:ext cx="1671954" cy="17386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indent="399415" algn="l" rtl="0" eaLnBrk="0">
                <a:lnSpc>
                  <a:spcPct val="78000"/>
                </a:lnSpc>
              </a:pP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1900" spc="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1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endParaRPr lang="en-US" altLang="en-US" sz="1900" dirty="0"/>
            </a:p>
            <a:p>
              <a:pPr indent="377825" algn="l" rtl="0" eaLnBrk="0">
                <a:lnSpc>
                  <a:spcPct val="85000"/>
                </a:lnSpc>
                <a:spcBef>
                  <a:spcPts val="530"/>
                </a:spcBef>
              </a:pPr>
              <a:r>
                <a:rPr sz="1900" spc="-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W</a:t>
              </a:r>
              <a:r>
                <a:rPr sz="1900" spc="-1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rit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er</a:t>
              </a:r>
              <a:endParaRPr lang="en-US" altLang="en-US" sz="1900" dirty="0"/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8129016" y="7994904"/>
            <a:ext cx="1536192" cy="1527047"/>
            <a:chOff x="0" y="0"/>
            <a:chExt cx="1536192" cy="1527047"/>
          </a:xfrm>
        </p:grpSpPr>
        <p:pic>
          <p:nvPicPr>
            <p:cNvPr id="320" name="picture 3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536192" cy="1527047"/>
            </a:xfrm>
            <a:prstGeom prst="rect">
              <a:avLst/>
            </a:prstGeom>
          </p:spPr>
        </p:pic>
        <p:sp>
          <p:nvSpPr>
            <p:cNvPr id="321" name="textbox 321"/>
            <p:cNvSpPr/>
            <p:nvPr/>
          </p:nvSpPr>
          <p:spPr>
            <a:xfrm>
              <a:off x="-12700" y="-12700"/>
              <a:ext cx="1562100" cy="16078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142875" indent="120650" algn="l" rtl="0" eaLnBrk="0">
                <a:lnSpc>
                  <a:spcPct val="95000"/>
                </a:lnSpc>
              </a:pP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Pa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rtit</a:t>
              </a:r>
              <a:r>
                <a:rPr sz="1900" spc="1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on    </a:t>
              </a:r>
              <a:r>
                <a:rPr sz="1900" spc="-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ommitter</a:t>
              </a:r>
              <a:endParaRPr lang="en-US" altLang="en-US" sz="19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3752088" y="7915656"/>
            <a:ext cx="1536191" cy="1527047"/>
            <a:chOff x="0" y="0"/>
            <a:chExt cx="1536191" cy="1527047"/>
          </a:xfrm>
        </p:grpSpPr>
        <p:pic>
          <p:nvPicPr>
            <p:cNvPr id="322" name="picture 3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536191" cy="1527047"/>
            </a:xfrm>
            <a:prstGeom prst="rect">
              <a:avLst/>
            </a:prstGeom>
          </p:spPr>
        </p:pic>
        <p:sp>
          <p:nvSpPr>
            <p:cNvPr id="323" name="textbox 323"/>
            <p:cNvSpPr/>
            <p:nvPr/>
          </p:nvSpPr>
          <p:spPr>
            <a:xfrm>
              <a:off x="-12700" y="-12700"/>
              <a:ext cx="1562100" cy="16046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120015" indent="167640" algn="l" rtl="0" eaLnBrk="0">
                <a:lnSpc>
                  <a:spcPct val="88000"/>
                </a:lnSpc>
              </a:pPr>
              <a:r>
                <a:rPr sz="1800" spc="-5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</a:t>
              </a:r>
              <a:r>
                <a:rPr sz="1800" spc="-7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800" spc="-5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8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     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Coo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800" spc="-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800" spc="-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1800" spc="-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at</a:t>
              </a:r>
              <a:r>
                <a:rPr sz="1800" spc="-5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8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endParaRPr lang="en-US" altLang="en-US" sz="1800" dirty="0"/>
            </a:p>
          </p:txBody>
        </p:sp>
      </p:grpSp>
      <p:pic>
        <p:nvPicPr>
          <p:cNvPr id="324" name="picture 3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038088" y="8065008"/>
            <a:ext cx="1533143" cy="152704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21600000">
            <a:off x="5913120" y="7933943"/>
            <a:ext cx="1533144" cy="1527047"/>
            <a:chOff x="0" y="0"/>
            <a:chExt cx="1533144" cy="1527047"/>
          </a:xfrm>
        </p:grpSpPr>
        <p:pic>
          <p:nvPicPr>
            <p:cNvPr id="325" name="picture 3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533144" cy="1527047"/>
            </a:xfrm>
            <a:prstGeom prst="rect">
              <a:avLst/>
            </a:prstGeom>
          </p:spPr>
        </p:pic>
        <p:sp>
          <p:nvSpPr>
            <p:cNvPr id="326" name="textbox 326"/>
            <p:cNvSpPr/>
            <p:nvPr/>
          </p:nvSpPr>
          <p:spPr>
            <a:xfrm>
              <a:off x="-12700" y="-12700"/>
              <a:ext cx="1558925" cy="15506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225425" indent="7620" algn="l" rtl="0" eaLnBrk="0">
                <a:lnSpc>
                  <a:spcPct val="92000"/>
                </a:lnSpc>
              </a:pP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Co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pa</a:t>
              </a:r>
              <a:r>
                <a:rPr sz="1900" spc="1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   </a:t>
              </a:r>
              <a:r>
                <a:rPr sz="1900" spc="4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pe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900" spc="3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2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0" dirty="0">
                  <a:solidFill>
                    <a:srgbClr val="21596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or</a:t>
              </a:r>
              <a:endParaRPr lang="en-US" altLang="en-US" sz="1900" dirty="0"/>
            </a:p>
          </p:txBody>
        </p:sp>
      </p:grpSp>
      <p:pic>
        <p:nvPicPr>
          <p:cNvPr id="327" name="picture 3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328" name="textbox 328"/>
          <p:cNvSpPr/>
          <p:nvPr/>
        </p:nvSpPr>
        <p:spPr>
          <a:xfrm>
            <a:off x="3398100" y="7060488"/>
            <a:ext cx="4368165" cy="448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335"/>
              </a:lnSpc>
            </a:pP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Strea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ing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Sink</a:t>
            </a:r>
            <a:r>
              <a:rPr sz="24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Topo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logy</a:t>
            </a:r>
            <a:endParaRPr lang="en-US" altLang="en-US" sz="2400" dirty="0"/>
          </a:p>
        </p:txBody>
      </p:sp>
      <p:pic>
        <p:nvPicPr>
          <p:cNvPr id="329" name="picture 3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667000" y="9019032"/>
            <a:ext cx="1493520" cy="518159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347684" y="9583788"/>
            <a:ext cx="683704" cy="1908454"/>
          </a:xfrm>
          <a:prstGeom prst="rect">
            <a:avLst/>
          </a:prstGeom>
        </p:spPr>
      </p:pic>
      <p:sp>
        <p:nvSpPr>
          <p:cNvPr id="331" name="textbox 331"/>
          <p:cNvSpPr/>
          <p:nvPr/>
        </p:nvSpPr>
        <p:spPr>
          <a:xfrm>
            <a:off x="2720556" y="9447072"/>
            <a:ext cx="1698625" cy="939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95250" algn="l" rtl="0" eaLnBrk="0">
              <a:lnSpc>
                <a:spcPts val="1945"/>
              </a:lnSpc>
            </a:pP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no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if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y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he</a:t>
            </a:r>
            <a:r>
              <a:rPr sz="13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ck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3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300" dirty="0"/>
          </a:p>
          <a:p>
            <a:pPr indent="12700" algn="l" rtl="0" eaLnBrk="0">
              <a:lnSpc>
                <a:spcPts val="525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wr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ite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temp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files</a:t>
            </a:r>
            <a:endParaRPr lang="en-US" altLang="en-US" sz="1800" dirty="0"/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165608" y="9625482"/>
            <a:ext cx="559561" cy="1905393"/>
          </a:xfrm>
          <a:prstGeom prst="rect">
            <a:avLst/>
          </a:prstGeom>
        </p:spPr>
      </p:pic>
      <p:sp>
        <p:nvSpPr>
          <p:cNvPr id="333" name="textbox 333"/>
          <p:cNvSpPr/>
          <p:nvPr/>
        </p:nvSpPr>
        <p:spPr>
          <a:xfrm>
            <a:off x="2937128" y="7995614"/>
            <a:ext cx="972819" cy="598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marL="281305" indent="-268605" algn="l" rtl="0" eaLnBrk="0">
              <a:lnSpc>
                <a:spcPct val="117000"/>
              </a:lnSpc>
            </a:pPr>
            <a:r>
              <a:rPr sz="1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new</a:t>
            </a:r>
            <a:r>
              <a:rPr sz="16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mp </a:t>
            </a:r>
            <a:r>
              <a:rPr sz="16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</a:t>
            </a:r>
            <a:r>
              <a:rPr sz="1600" spc="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600" dirty="0"/>
          </a:p>
        </p:txBody>
      </p:sp>
      <p:sp>
        <p:nvSpPr>
          <p:cNvPr id="334" name="textbox 334"/>
          <p:cNvSpPr/>
          <p:nvPr/>
        </p:nvSpPr>
        <p:spPr>
          <a:xfrm>
            <a:off x="6656285" y="10064596"/>
            <a:ext cx="1461769" cy="343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5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1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pact</a:t>
            </a:r>
            <a:r>
              <a:rPr sz="1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files</a:t>
            </a:r>
            <a:endParaRPr lang="en-US" altLang="en-US" sz="1800" dirty="0"/>
          </a:p>
        </p:txBody>
      </p:sp>
      <p:sp>
        <p:nvSpPr>
          <p:cNvPr id="335" name="textbox 335"/>
          <p:cNvSpPr/>
          <p:nvPr/>
        </p:nvSpPr>
        <p:spPr>
          <a:xfrm>
            <a:off x="5159489" y="7965133"/>
            <a:ext cx="850264" cy="594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202565" indent="-189865" algn="l" rtl="0" eaLnBrk="0">
              <a:lnSpc>
                <a:spcPct val="117000"/>
              </a:lnSpc>
            </a:pPr>
            <a:r>
              <a:rPr sz="1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pac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un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sz="16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600" dirty="0"/>
          </a:p>
        </p:txBody>
      </p:sp>
      <p:sp>
        <p:nvSpPr>
          <p:cNvPr id="336" name="textbox 336"/>
          <p:cNvSpPr/>
          <p:nvPr/>
        </p:nvSpPr>
        <p:spPr>
          <a:xfrm>
            <a:off x="7454924" y="7983422"/>
            <a:ext cx="833119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060"/>
              </a:lnSpc>
            </a:pPr>
            <a:r>
              <a:rPr sz="14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1400" dirty="0"/>
          </a:p>
          <a:p>
            <a:pPr indent="235585" algn="l" rtl="0" eaLnBrk="0">
              <a:lnSpc>
                <a:spcPts val="2060"/>
              </a:lnSpc>
            </a:pPr>
            <a:r>
              <a:rPr sz="1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fo</a:t>
            </a:r>
            <a:endParaRPr lang="en-US" altLang="en-US" sz="1400" dirty="0"/>
          </a:p>
        </p:txBody>
      </p:sp>
      <p:pic>
        <p:nvPicPr>
          <p:cNvPr id="337" name="picture 3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745295" y="9135973"/>
            <a:ext cx="1269021" cy="285915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77715" y="8473566"/>
            <a:ext cx="912781" cy="266662"/>
          </a:xfrm>
          <a:prstGeom prst="rect">
            <a:avLst/>
          </a:prstGeom>
        </p:spPr>
      </p:pic>
      <p:sp>
        <p:nvSpPr>
          <p:cNvPr id="339" name="textbox 339"/>
          <p:cNvSpPr/>
          <p:nvPr/>
        </p:nvSpPr>
        <p:spPr>
          <a:xfrm>
            <a:off x="4404779" y="12681456"/>
            <a:ext cx="883285" cy="360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2800" dirty="0"/>
          </a:p>
        </p:txBody>
      </p:sp>
      <p:sp>
        <p:nvSpPr>
          <p:cNvPr id="340" name="textbox 340"/>
          <p:cNvSpPr/>
          <p:nvPr/>
        </p:nvSpPr>
        <p:spPr>
          <a:xfrm>
            <a:off x="13902639" y="3820310"/>
            <a:ext cx="733425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28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2800" dirty="0"/>
          </a:p>
        </p:txBody>
      </p:sp>
      <p:sp>
        <p:nvSpPr>
          <p:cNvPr id="341" name="path"/>
          <p:cNvSpPr/>
          <p:nvPr/>
        </p:nvSpPr>
        <p:spPr>
          <a:xfrm>
            <a:off x="4468672" y="11818328"/>
            <a:ext cx="534442" cy="263158"/>
          </a:xfrm>
          <a:custGeom>
            <a:avLst/>
            <a:gdLst/>
            <a:ahLst/>
            <a:cxnLst/>
            <a:rect l="0" t="0" r="0" b="0"/>
            <a:pathLst>
              <a:path w="841" h="414">
                <a:moveTo>
                  <a:pt x="10" y="103"/>
                </a:moveTo>
                <a:lnTo>
                  <a:pt x="831" y="103"/>
                </a:lnTo>
                <a:lnTo>
                  <a:pt x="831" y="0"/>
                </a:lnTo>
                <a:moveTo>
                  <a:pt x="831" y="414"/>
                </a:moveTo>
                <a:lnTo>
                  <a:pt x="831" y="310"/>
                </a:lnTo>
                <a:lnTo>
                  <a:pt x="10" y="310"/>
                </a:lnTo>
                <a:lnTo>
                  <a:pt x="10" y="103"/>
                </a:lnTo>
              </a:path>
            </a:pathLst>
          </a:custGeom>
          <a:noFill/>
          <a:ln w="12700" cap="flat">
            <a:solidFill>
              <a:srgbClr val="9BBB59">
                <a:alpha val="100000"/>
              </a:srgbClr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42" name="table 342"/>
          <p:cNvGraphicFramePr>
            <a:graphicFrameLocks noGrp="1"/>
          </p:cNvGraphicFramePr>
          <p:nvPr/>
        </p:nvGraphicFramePr>
        <p:xfrm>
          <a:off x="6927887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3" name="table 343"/>
          <p:cNvGraphicFramePr>
            <a:graphicFrameLocks noGrp="1"/>
          </p:cNvGraphicFramePr>
          <p:nvPr/>
        </p:nvGraphicFramePr>
        <p:xfrm>
          <a:off x="5435587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4" name="table 344"/>
          <p:cNvGraphicFramePr>
            <a:graphicFrameLocks noGrp="1"/>
          </p:cNvGraphicFramePr>
          <p:nvPr/>
        </p:nvGraphicFramePr>
        <p:xfrm>
          <a:off x="5933020" y="11748820"/>
          <a:ext cx="372109" cy="372110"/>
        </p:xfrm>
        <a:graphic>
          <a:graphicData uri="http://schemas.openxmlformats.org/drawingml/2006/table">
            <a:tbl>
              <a:tblPr/>
              <a:tblGrid>
                <a:gridCol w="372109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5" name="table 345"/>
          <p:cNvGraphicFramePr>
            <a:graphicFrameLocks noGrp="1"/>
          </p:cNvGraphicFramePr>
          <p:nvPr/>
        </p:nvGraphicFramePr>
        <p:xfrm>
          <a:off x="6430454" y="11748820"/>
          <a:ext cx="372110" cy="372110"/>
        </p:xfrm>
        <a:graphic>
          <a:graphicData uri="http://schemas.openxmlformats.org/drawingml/2006/table">
            <a:tbl>
              <a:tblPr/>
              <a:tblGrid>
                <a:gridCol w="372110"/>
              </a:tblGrid>
              <a:tr h="359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6" name="rect"/>
          <p:cNvSpPr/>
          <p:nvPr/>
        </p:nvSpPr>
        <p:spPr>
          <a:xfrm>
            <a:off x="5441937" y="11755170"/>
            <a:ext cx="359994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7" name="rect"/>
          <p:cNvSpPr/>
          <p:nvPr/>
        </p:nvSpPr>
        <p:spPr>
          <a:xfrm>
            <a:off x="5939370" y="11755170"/>
            <a:ext cx="359994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8" name="rect"/>
          <p:cNvSpPr/>
          <p:nvPr/>
        </p:nvSpPr>
        <p:spPr>
          <a:xfrm>
            <a:off x="6436804" y="11755170"/>
            <a:ext cx="359993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9" name="rect"/>
          <p:cNvSpPr/>
          <p:nvPr/>
        </p:nvSpPr>
        <p:spPr>
          <a:xfrm>
            <a:off x="6934237" y="11755170"/>
            <a:ext cx="359993" cy="360006"/>
          </a:xfrm>
          <a:prstGeom prst="rect">
            <a:avLst/>
          </a:prstGeom>
          <a:solidFill>
            <a:srgbClr val="9BBB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0" name="picture 3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5339969" y="8594242"/>
            <a:ext cx="491858" cy="171450"/>
          </a:xfrm>
          <a:prstGeom prst="rect">
            <a:avLst/>
          </a:prstGeom>
        </p:spPr>
      </p:pic>
      <p:pic>
        <p:nvPicPr>
          <p:cNvPr id="351" name="picture 3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7609878" y="8610257"/>
            <a:ext cx="491845" cy="171450"/>
          </a:xfrm>
          <a:prstGeom prst="rect">
            <a:avLst/>
          </a:prstGeom>
        </p:spPr>
      </p:pic>
      <p:pic>
        <p:nvPicPr>
          <p:cNvPr id="352" name="picture 3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133483" y="8598001"/>
            <a:ext cx="491845" cy="171450"/>
          </a:xfrm>
          <a:prstGeom prst="rect">
            <a:avLst/>
          </a:prstGeom>
        </p:spPr>
      </p:pic>
      <p:sp>
        <p:nvSpPr>
          <p:cNvPr id="353" name="path"/>
          <p:cNvSpPr/>
          <p:nvPr/>
        </p:nvSpPr>
        <p:spPr>
          <a:xfrm>
            <a:off x="4992274" y="11813837"/>
            <a:ext cx="140559" cy="272138"/>
          </a:xfrm>
          <a:custGeom>
            <a:avLst/>
            <a:gdLst/>
            <a:ahLst/>
            <a:cxnLst/>
            <a:rect l="0" t="0" r="0" b="0"/>
            <a:pathLst>
              <a:path w="221" h="428">
                <a:moveTo>
                  <a:pt x="7" y="7"/>
                </a:moveTo>
                <a:lnTo>
                  <a:pt x="214" y="214"/>
                </a:lnTo>
                <a:lnTo>
                  <a:pt x="7" y="421"/>
                </a:lnTo>
              </a:path>
            </a:pathLst>
          </a:custGeom>
          <a:noFill/>
          <a:ln w="12700" cap="flat">
            <a:solidFill>
              <a:srgbClr val="9BBB59">
                <a:alpha val="100000"/>
              </a:srgbClr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4" name="picture 3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3330130" y="11985142"/>
            <a:ext cx="192700" cy="192700"/>
          </a:xfrm>
          <a:prstGeom prst="rect">
            <a:avLst/>
          </a:prstGeom>
        </p:spPr>
      </p:pic>
      <p:pic>
        <p:nvPicPr>
          <p:cNvPr id="355" name="picture 3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3578923" y="11721985"/>
            <a:ext cx="192700" cy="192700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3578631" y="11985142"/>
            <a:ext cx="192700" cy="192700"/>
          </a:xfrm>
          <a:prstGeom prst="rect">
            <a:avLst/>
          </a:prstGeom>
        </p:spPr>
      </p:pic>
      <p:pic>
        <p:nvPicPr>
          <p:cNvPr id="357" name="picture 3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827119" y="11985142"/>
            <a:ext cx="192700" cy="192700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3330130" y="11721985"/>
            <a:ext cx="192700" cy="192700"/>
          </a:xfrm>
          <a:prstGeom prst="rect">
            <a:avLst/>
          </a:prstGeom>
        </p:spPr>
      </p:pic>
      <p:pic>
        <p:nvPicPr>
          <p:cNvPr id="359" name="picture 3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3827716" y="11721985"/>
            <a:ext cx="192700" cy="192700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3081642" y="11985142"/>
            <a:ext cx="192700" cy="192700"/>
          </a:xfrm>
          <a:prstGeom prst="rect">
            <a:avLst/>
          </a:prstGeom>
        </p:spPr>
      </p:pic>
      <p:pic>
        <p:nvPicPr>
          <p:cNvPr id="361" name="picture 3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2335085" y="11985142"/>
            <a:ext cx="192700" cy="192700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2086292" y="11721985"/>
            <a:ext cx="192700" cy="192700"/>
          </a:xfrm>
          <a:prstGeom prst="rect">
            <a:avLst/>
          </a:prstGeom>
        </p:spPr>
      </p:pic>
      <p:pic>
        <p:nvPicPr>
          <p:cNvPr id="363" name="picture 3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2086597" y="11985142"/>
            <a:ext cx="192700" cy="192700"/>
          </a:xfrm>
          <a:prstGeom prst="rect">
            <a:avLst/>
          </a:prstGeom>
        </p:spPr>
      </p:pic>
      <p:pic>
        <p:nvPicPr>
          <p:cNvPr id="364" name="picture 36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2583573" y="11985142"/>
            <a:ext cx="192700" cy="192700"/>
          </a:xfrm>
          <a:prstGeom prst="rect">
            <a:avLst/>
          </a:prstGeom>
        </p:spPr>
      </p:pic>
      <p:pic>
        <p:nvPicPr>
          <p:cNvPr id="365" name="picture 36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2832061" y="11985142"/>
            <a:ext cx="192700" cy="192700"/>
          </a:xfrm>
          <a:prstGeom prst="rect">
            <a:avLst/>
          </a:prstGeom>
        </p:spPr>
      </p:pic>
      <p:pic>
        <p:nvPicPr>
          <p:cNvPr id="366" name="picture 36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2335085" y="11721985"/>
            <a:ext cx="192700" cy="192700"/>
          </a:xfrm>
          <a:prstGeom prst="rect">
            <a:avLst/>
          </a:prstGeom>
        </p:spPr>
      </p:pic>
      <p:pic>
        <p:nvPicPr>
          <p:cNvPr id="367" name="picture 36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3081337" y="11721985"/>
            <a:ext cx="192700" cy="192700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2832671" y="11721985"/>
            <a:ext cx="192700" cy="192700"/>
          </a:xfrm>
          <a:prstGeom prst="rect">
            <a:avLst/>
          </a:prstGeom>
        </p:spPr>
      </p:pic>
      <p:pic>
        <p:nvPicPr>
          <p:cNvPr id="369" name="picture 36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2583878" y="11721985"/>
            <a:ext cx="192700" cy="192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1" name="picture 3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60082" y="5518507"/>
            <a:ext cx="11341278" cy="7693037"/>
          </a:xfrm>
          <a:prstGeom prst="rect">
            <a:avLst/>
          </a:prstGeom>
        </p:spPr>
      </p:pic>
      <p:sp>
        <p:nvSpPr>
          <p:cNvPr id="372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3" name="textbox 373"/>
          <p:cNvSpPr/>
          <p:nvPr/>
        </p:nvSpPr>
        <p:spPr>
          <a:xfrm>
            <a:off x="13614627" y="7285431"/>
            <a:ext cx="9437369" cy="2223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4450" algn="l" rtl="0" eaLnBrk="0">
              <a:lnSpc>
                <a:spcPct val="83000"/>
              </a:lnSpc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Ice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er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v0.10.0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支持了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式写入</a:t>
            </a:r>
            <a:endParaRPr lang="en-US" altLang="en-US" sz="3600" dirty="0"/>
          </a:p>
          <a:p>
            <a:pPr indent="12700" algn="l" rtl="0" eaLnBrk="0">
              <a:lnSpc>
                <a:spcPts val="5000"/>
              </a:lnSpc>
              <a:spcBef>
                <a:spcPts val="177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使用文档：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http://iceberg.apache.org/flink/</a:t>
            </a:r>
            <a:endParaRPr lang="en-US" altLang="en-US" sz="3600" dirty="0"/>
          </a:p>
          <a:p>
            <a:pPr indent="25400" algn="l" rtl="0" eaLnBrk="0">
              <a:lnSpc>
                <a:spcPts val="589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正在支持中</a:t>
            </a:r>
            <a:r>
              <a:rPr sz="3600" spc="-9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小文件自动合并</a:t>
            </a:r>
            <a:endParaRPr lang="en-US" altLang="en-US" sz="3600" dirty="0"/>
          </a:p>
        </p:txBody>
      </p:sp>
      <p:sp>
        <p:nvSpPr>
          <p:cNvPr id="374" name="textbox 374"/>
          <p:cNvSpPr/>
          <p:nvPr/>
        </p:nvSpPr>
        <p:spPr>
          <a:xfrm>
            <a:off x="5991021" y="804164"/>
            <a:ext cx="11986894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流式数据入湖（Iceberg</a:t>
            </a:r>
            <a:r>
              <a:rPr sz="7900" spc="-1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375" name="textbox 375"/>
          <p:cNvSpPr/>
          <p:nvPr/>
        </p:nvSpPr>
        <p:spPr>
          <a:xfrm>
            <a:off x="10720971" y="4063083"/>
            <a:ext cx="4353559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Flink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2800" spc="-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Iceberg</a:t>
            </a:r>
            <a:endParaRPr lang="en-US" altLang="en-US" sz="2800" dirty="0"/>
          </a:p>
        </p:txBody>
      </p:sp>
      <p:pic>
        <p:nvPicPr>
          <p:cNvPr id="376" name="picture 3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77" name="picture 3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25511" y="2764535"/>
            <a:ext cx="1411223" cy="1328928"/>
          </a:xfrm>
          <a:prstGeom prst="rect">
            <a:avLst/>
          </a:prstGeom>
        </p:spPr>
      </p:pic>
      <p:pic>
        <p:nvPicPr>
          <p:cNvPr id="378" name="picture 3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834873" y="2862071"/>
            <a:ext cx="1194815" cy="1243583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792714" y="2859767"/>
            <a:ext cx="1155166" cy="1155172"/>
          </a:xfrm>
          <a:prstGeom prst="rect">
            <a:avLst/>
          </a:prstGeom>
        </p:spPr>
      </p:pic>
      <p:sp>
        <p:nvSpPr>
          <p:cNvPr id="380" name="textbox 380"/>
          <p:cNvSpPr/>
          <p:nvPr/>
        </p:nvSpPr>
        <p:spPr>
          <a:xfrm>
            <a:off x="7731582" y="4075275"/>
            <a:ext cx="955039" cy="600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800" dirty="0"/>
          </a:p>
        </p:txBody>
      </p:sp>
      <p:pic>
        <p:nvPicPr>
          <p:cNvPr id="381" name="picture 3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27298" y="3610457"/>
            <a:ext cx="783005" cy="152400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501371" y="3673208"/>
            <a:ext cx="782955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73742" y="5285626"/>
            <a:ext cx="9836225" cy="7938004"/>
          </a:xfrm>
          <a:prstGeom prst="rect">
            <a:avLst/>
          </a:prstGeom>
        </p:spPr>
      </p:pic>
      <p:sp>
        <p:nvSpPr>
          <p:cNvPr id="385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" name="textbox 386"/>
          <p:cNvSpPr/>
          <p:nvPr/>
        </p:nvSpPr>
        <p:spPr>
          <a:xfrm>
            <a:off x="12851257" y="9166325"/>
            <a:ext cx="8413115" cy="3522345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300" dirty="0"/>
          </a:p>
          <a:p>
            <a:pPr indent="216535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103 =&gt; {room_id: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103,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张三的直播间,</a:t>
            </a:r>
            <a:r>
              <a:rPr sz="2800" spc="-3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</a:t>
            </a:r>
            <a:endParaRPr lang="en-US" altLang="en-US" sz="2800" dirty="0"/>
          </a:p>
          <a:p>
            <a:pPr marL="215900" indent="635" algn="l" rtl="0" eaLnBrk="0">
              <a:lnSpc>
                <a:spcPct val="169000"/>
              </a:lnSpc>
              <a:spcBef>
                <a:spcPts val="65"/>
              </a:spcBef>
            </a:pP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李四的直播间,</a:t>
            </a:r>
            <a:r>
              <a:rPr sz="2800" spc="-3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  106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106,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赵六的直播间,</a:t>
            </a:r>
            <a:r>
              <a:rPr sz="2800" spc="-3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  106 =&gt; {room_id: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106,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title: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赵666的直播间,</a:t>
            </a:r>
            <a:r>
              <a:rPr sz="2800" spc="-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…}     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104</a:t>
            </a:r>
            <a:r>
              <a:rPr sz="2700" spc="-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=&gt;</a:t>
            </a:r>
            <a:r>
              <a:rPr sz="27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nu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</a:t>
            </a:r>
            <a:endParaRPr lang="en-US" altLang="en-US" sz="2700" dirty="0"/>
          </a:p>
        </p:txBody>
      </p:sp>
      <p:sp>
        <p:nvSpPr>
          <p:cNvPr id="387" name="textbox 387"/>
          <p:cNvSpPr/>
          <p:nvPr/>
        </p:nvSpPr>
        <p:spPr>
          <a:xfrm>
            <a:off x="11738826" y="5554166"/>
            <a:ext cx="10403205" cy="2571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170"/>
              </a:lnSpc>
            </a:pPr>
            <a:r>
              <a:rPr sz="3400" spc="2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400" spc="2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4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4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34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12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4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支持了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up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31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-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31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</a:t>
            </a:r>
            <a:r>
              <a:rPr sz="3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3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31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34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4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nn</a:t>
            </a:r>
            <a:r>
              <a:rPr sz="34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4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4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endParaRPr lang="en-US" altLang="en-US" sz="3400" dirty="0"/>
          </a:p>
          <a:p>
            <a:pPr indent="12700" algn="l" rtl="0" eaLnBrk="0">
              <a:lnSpc>
                <a:spcPts val="4845"/>
              </a:lnSpc>
            </a:pP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 CDC 写入 &amp; 读取</a:t>
            </a:r>
            <a:r>
              <a:rPr sz="3400" spc="-11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高效的变更流存储</a:t>
            </a:r>
            <a:endParaRPr lang="en-US" altLang="en-US" sz="3400" dirty="0"/>
          </a:p>
          <a:p>
            <a:pPr indent="12700" algn="l" rtl="0" eaLnBrk="0">
              <a:lnSpc>
                <a:spcPct val="86000"/>
              </a:lnSpc>
              <a:spcBef>
                <a:spcPts val="1050"/>
              </a:spcBef>
            </a:pP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500" spc="-4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35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2"/>
              </a:rPr>
              <a:t>K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afka</a:t>
            </a:r>
            <a:r>
              <a:rPr sz="3500" u="sng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og</a:t>
            </a:r>
            <a:r>
              <a:rPr sz="3500" u="sng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Comp</a:t>
            </a:r>
            <a:r>
              <a:rPr sz="35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acti</a:t>
            </a:r>
            <a:r>
              <a:rPr sz="3500" u="sng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35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机制</a:t>
            </a:r>
            <a:r>
              <a:rPr sz="35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</a:t>
            </a: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度集成</a:t>
            </a:r>
            <a:endParaRPr lang="en-US" altLang="en-US" sz="3500" dirty="0"/>
          </a:p>
          <a:p>
            <a:pPr indent="12700" algn="l" rtl="0" eaLnBrk="0">
              <a:lnSpc>
                <a:spcPct val="118000"/>
              </a:lnSpc>
              <a:spcBef>
                <a:spcPts val="320"/>
              </a:spcBef>
            </a:pP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5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使用文档：</a:t>
            </a:r>
            <a:r>
              <a:rPr sz="35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3500" u="sng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3"/>
              </a:rPr>
              <a:t>https://s.apache.org/upsert-kafka</a:t>
            </a:r>
            <a:endParaRPr lang="en-US" altLang="en-US" sz="3500" dirty="0"/>
          </a:p>
        </p:txBody>
      </p:sp>
      <p:sp>
        <p:nvSpPr>
          <p:cNvPr id="388" name="textbox 388"/>
          <p:cNvSpPr/>
          <p:nvPr/>
        </p:nvSpPr>
        <p:spPr>
          <a:xfrm>
            <a:off x="6357353" y="804164"/>
            <a:ext cx="11289030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数据入仓（Kafka</a:t>
            </a:r>
            <a:r>
              <a:rPr sz="7900" spc="-2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389" name="textbox 389"/>
          <p:cNvSpPr/>
          <p:nvPr/>
        </p:nvSpPr>
        <p:spPr>
          <a:xfrm>
            <a:off x="11321135" y="9365233"/>
            <a:ext cx="1329055" cy="3138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63500" algn="l" rtl="0" eaLnBrk="0">
              <a:lnSpc>
                <a:spcPts val="2000"/>
              </a:lnSpc>
            </a:pPr>
            <a:r>
              <a:rPr sz="2800" spc="-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SE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2800" dirty="0"/>
          </a:p>
          <a:p>
            <a:pPr marL="12700" indent="34925" algn="l" rtl="0" eaLnBrk="0">
              <a:lnSpc>
                <a:spcPct val="167000"/>
              </a:lnSpc>
              <a:spcBef>
                <a:spcPts val="70"/>
              </a:spcBef>
            </a:pPr>
            <a:r>
              <a:rPr sz="2800" spc="-7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SE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1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7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-9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45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2800" spc="-13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2800" spc="-1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15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-12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12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8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ELE</a:t>
            </a:r>
            <a:r>
              <a:rPr sz="2800" spc="-9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800" spc="-60" dirty="0">
                <a:solidFill>
                  <a:srgbClr val="A6A6A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800" dirty="0"/>
          </a:p>
        </p:txBody>
      </p:sp>
      <p:pic>
        <p:nvPicPr>
          <p:cNvPr id="390" name="picture 3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sp>
        <p:nvSpPr>
          <p:cNvPr id="391" name="textbox 391"/>
          <p:cNvSpPr/>
          <p:nvPr/>
        </p:nvSpPr>
        <p:spPr>
          <a:xfrm>
            <a:off x="14984043" y="12856564"/>
            <a:ext cx="3970020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Compa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cte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8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Topic</a:t>
            </a:r>
            <a:endParaRPr lang="en-US" altLang="en-US" sz="2800" dirty="0"/>
          </a:p>
        </p:txBody>
      </p:sp>
      <p:pic>
        <p:nvPicPr>
          <p:cNvPr id="392" name="picture 3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393" name="picture 3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084552" y="2938271"/>
            <a:ext cx="1414271" cy="1328928"/>
          </a:xfrm>
          <a:prstGeom prst="rect">
            <a:avLst/>
          </a:prstGeom>
        </p:spPr>
      </p:pic>
      <p:pic>
        <p:nvPicPr>
          <p:cNvPr id="394" name="picture 3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sp>
        <p:nvSpPr>
          <p:cNvPr id="395" name="textbox 395"/>
          <p:cNvSpPr/>
          <p:nvPr/>
        </p:nvSpPr>
        <p:spPr>
          <a:xfrm>
            <a:off x="13178637" y="8595460"/>
            <a:ext cx="2169795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key      va</a:t>
            </a:r>
            <a:r>
              <a:rPr sz="28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lu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800" dirty="0"/>
          </a:p>
        </p:txBody>
      </p:sp>
      <p:sp>
        <p:nvSpPr>
          <p:cNvPr id="396" name="textbox 396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pic>
        <p:nvPicPr>
          <p:cNvPr id="397" name="picture 3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980777" y="9144533"/>
            <a:ext cx="228600" cy="2902648"/>
          </a:xfrm>
          <a:prstGeom prst="rect">
            <a:avLst/>
          </a:prstGeom>
        </p:spPr>
      </p:pic>
      <p:sp>
        <p:nvSpPr>
          <p:cNvPr id="398" name="textbox 398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399" name="textbox 399"/>
          <p:cNvSpPr/>
          <p:nvPr/>
        </p:nvSpPr>
        <p:spPr>
          <a:xfrm>
            <a:off x="15314370" y="4249011"/>
            <a:ext cx="955039" cy="600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Ka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800" dirty="0"/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401" name="picture 4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  <p:sp>
        <p:nvSpPr>
          <p:cNvPr id="402" name="textbox 402"/>
          <p:cNvSpPr/>
          <p:nvPr/>
        </p:nvSpPr>
        <p:spPr>
          <a:xfrm>
            <a:off x="9634804" y="3415079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03" name="textbox 403"/>
          <p:cNvSpPr/>
          <p:nvPr/>
        </p:nvSpPr>
        <p:spPr>
          <a:xfrm>
            <a:off x="13616914" y="3442512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5" name="picture 4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40974" y="5321820"/>
            <a:ext cx="9231269" cy="8032672"/>
          </a:xfrm>
          <a:prstGeom prst="rect">
            <a:avLst/>
          </a:prstGeom>
        </p:spPr>
      </p:pic>
      <p:sp>
        <p:nvSpPr>
          <p:cNvPr id="406" name="rect"/>
          <p:cNvSpPr/>
          <p:nvPr/>
        </p:nvSpPr>
        <p:spPr>
          <a:xfrm>
            <a:off x="0" y="2588374"/>
            <a:ext cx="24384000" cy="2477401"/>
          </a:xfrm>
          <a:prstGeom prst="rect">
            <a:avLst/>
          </a:prstGeom>
          <a:solidFill>
            <a:srgbClr val="2A314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7" name="textbox 407"/>
          <p:cNvSpPr/>
          <p:nvPr/>
        </p:nvSpPr>
        <p:spPr>
          <a:xfrm>
            <a:off x="10997616" y="5350904"/>
            <a:ext cx="11431269" cy="3491229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indent="222885" algn="l" rtl="0" eaLnBrk="0">
              <a:lnSpc>
                <a:spcPts val="3290"/>
              </a:lnSpc>
              <a:spcBef>
                <a:spcPts val="0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1589362344455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  <a:p>
            <a:pPr marL="206375" indent="16510" algn="l" rtl="0" eaLnBrk="0">
              <a:lnSpc>
                <a:spcPct val="244000"/>
              </a:lnSpc>
              <a:spcBef>
                <a:spcPts val="7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1589362345455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   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1900" spc="3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1589362346455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赵六的直播间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14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1589362346455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106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赵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6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1900" spc="3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1589362347455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{r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408" name="textbox 408"/>
          <p:cNvSpPr/>
          <p:nvPr/>
        </p:nvSpPr>
        <p:spPr>
          <a:xfrm>
            <a:off x="6692138" y="804164"/>
            <a:ext cx="1061910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数据入仓（Hive</a:t>
            </a:r>
            <a:r>
              <a:rPr sz="7900" spc="-37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sp>
        <p:nvSpPr>
          <p:cNvPr id="409" name="textbox 409"/>
          <p:cNvSpPr/>
          <p:nvPr/>
        </p:nvSpPr>
        <p:spPr>
          <a:xfrm>
            <a:off x="15057755" y="10243629"/>
            <a:ext cx="3254375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32715" algn="l" rtl="0" eaLnBrk="0">
              <a:lnSpc>
                <a:spcPts val="3890"/>
              </a:lnSpc>
            </a:pPr>
            <a:r>
              <a:rPr sz="28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ive_room_update</a:t>
            </a:r>
            <a:endParaRPr lang="en-US" altLang="en-US" sz="2800" dirty="0"/>
          </a:p>
        </p:txBody>
      </p:sp>
      <p:sp>
        <p:nvSpPr>
          <p:cNvPr id="410" name="textbox 410"/>
          <p:cNvSpPr/>
          <p:nvPr/>
        </p:nvSpPr>
        <p:spPr>
          <a:xfrm>
            <a:off x="19031965" y="10247693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07010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liv</a:t>
            </a:r>
            <a:r>
              <a:rPr sz="28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_room_delete</a:t>
            </a:r>
            <a:endParaRPr lang="en-US" altLang="en-US" sz="2800" dirty="0"/>
          </a:p>
        </p:txBody>
      </p:sp>
      <p:sp>
        <p:nvSpPr>
          <p:cNvPr id="411" name="rect"/>
          <p:cNvSpPr/>
          <p:nvPr/>
        </p:nvSpPr>
        <p:spPr>
          <a:xfrm>
            <a:off x="15057755" y="12369000"/>
            <a:ext cx="3254375" cy="1080002"/>
          </a:xfrm>
          <a:prstGeom prst="rect">
            <a:avLst/>
          </a:prstGeom>
          <a:solidFill>
            <a:srgbClr val="E56C0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2" name="textbox 412"/>
          <p:cNvSpPr/>
          <p:nvPr/>
        </p:nvSpPr>
        <p:spPr>
          <a:xfrm>
            <a:off x="11083595" y="10226496"/>
            <a:ext cx="3255009" cy="1080135"/>
          </a:xfrm>
          <a:prstGeom prst="rect">
            <a:avLst/>
          </a:prstGeom>
          <a:solidFill>
            <a:srgbClr val="E56C0B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indent="265430" algn="l" rtl="0" eaLnBrk="0">
              <a:lnSpc>
                <a:spcPts val="3890"/>
              </a:lnSpc>
              <a:spcBef>
                <a:spcPts val="0"/>
              </a:spcBef>
            </a:pPr>
            <a:r>
              <a:rPr sz="28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ve_room_insert</a:t>
            </a:r>
            <a:endParaRPr lang="en-US" altLang="en-US" sz="2800" dirty="0"/>
          </a:p>
        </p:txBody>
      </p:sp>
      <p:pic>
        <p:nvPicPr>
          <p:cNvPr id="413" name="picture 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606527" y="11265408"/>
            <a:ext cx="8636000" cy="1500347"/>
          </a:xfrm>
          <a:prstGeom prst="rect">
            <a:avLst/>
          </a:prstGeom>
        </p:spPr>
      </p:pic>
      <p:pic>
        <p:nvPicPr>
          <p:cNvPr id="414" name="picture 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50613" y="3028738"/>
            <a:ext cx="2193569" cy="1141370"/>
          </a:xfrm>
          <a:prstGeom prst="rect">
            <a:avLst/>
          </a:prstGeom>
        </p:spPr>
      </p:pic>
      <p:pic>
        <p:nvPicPr>
          <p:cNvPr id="415" name="picture 4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959073" y="2953511"/>
            <a:ext cx="1688591" cy="1261871"/>
          </a:xfrm>
          <a:prstGeom prst="rect">
            <a:avLst/>
          </a:prstGeom>
        </p:spPr>
      </p:pic>
      <p:sp>
        <p:nvSpPr>
          <p:cNvPr id="416" name="textbox 416"/>
          <p:cNvSpPr/>
          <p:nvPr/>
        </p:nvSpPr>
        <p:spPr>
          <a:xfrm>
            <a:off x="15871164" y="11990323"/>
            <a:ext cx="1903095" cy="1151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975360" algn="l" rtl="0" eaLnBrk="0">
              <a:lnSpc>
                <a:spcPts val="176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4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12700" algn="l" rtl="0" eaLnBrk="0">
              <a:lnSpc>
                <a:spcPts val="3890"/>
              </a:lnSpc>
              <a:spcBef>
                <a:spcPts val="5"/>
              </a:spcBef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ve_ro</a:t>
            </a:r>
            <a:r>
              <a:rPr sz="28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2800" dirty="0"/>
          </a:p>
        </p:txBody>
      </p:sp>
      <p:pic>
        <p:nvPicPr>
          <p:cNvPr id="417" name="picture 4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21600000">
            <a:off x="12873608" y="3839223"/>
            <a:ext cx="1873884" cy="778013"/>
            <a:chOff x="0" y="0"/>
            <a:chExt cx="1873884" cy="778013"/>
          </a:xfrm>
        </p:grpSpPr>
        <p:pic>
          <p:nvPicPr>
            <p:cNvPr id="418" name="picture 4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873884" cy="778013"/>
            </a:xfrm>
            <a:prstGeom prst="rect">
              <a:avLst/>
            </a:prstGeom>
          </p:spPr>
        </p:pic>
        <p:sp>
          <p:nvSpPr>
            <p:cNvPr id="419" name="textbox 419"/>
            <p:cNvSpPr/>
            <p:nvPr/>
          </p:nvSpPr>
          <p:spPr>
            <a:xfrm>
              <a:off x="-12700" y="-12700"/>
              <a:ext cx="1899285" cy="873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indent="596900" algn="l" rtl="0" eaLnBrk="0">
                <a:lnSpc>
                  <a:spcPct val="78000"/>
                </a:lnSpc>
                <a:spcBef>
                  <a:spcPts val="5"/>
                </a:spcBef>
              </a:pPr>
              <a:r>
                <a:rPr sz="2400" spc="-1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HD</a:t>
              </a:r>
              <a:r>
                <a:rPr sz="2400" spc="-1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FS</a:t>
              </a:r>
              <a:endParaRPr lang="en-US" altLang="en-US" sz="2400" dirty="0"/>
            </a:p>
          </p:txBody>
        </p:sp>
      </p:grpSp>
      <p:pic>
        <p:nvPicPr>
          <p:cNvPr id="420" name="picture 4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70027" y="3047750"/>
            <a:ext cx="1595755" cy="1141370"/>
          </a:xfrm>
          <a:prstGeom prst="rect">
            <a:avLst/>
          </a:prstGeom>
        </p:spPr>
      </p:pic>
      <p:pic>
        <p:nvPicPr>
          <p:cNvPr id="421" name="picture 4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945869" y="3873524"/>
            <a:ext cx="2043555" cy="674090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275558" y="3028740"/>
            <a:ext cx="1155172" cy="1155172"/>
          </a:xfrm>
          <a:prstGeom prst="rect">
            <a:avLst/>
          </a:prstGeom>
        </p:spPr>
      </p:pic>
      <p:sp>
        <p:nvSpPr>
          <p:cNvPr id="423" name="textbox 423"/>
          <p:cNvSpPr/>
          <p:nvPr/>
        </p:nvSpPr>
        <p:spPr>
          <a:xfrm>
            <a:off x="15036139" y="3424223"/>
            <a:ext cx="1809114" cy="44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79000"/>
              </a:lnSpc>
              <a:spcBef>
                <a:spcPts val="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Batch</a:t>
            </a:r>
            <a:r>
              <a:rPr sz="2400" spc="-4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er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400" dirty="0"/>
          </a:p>
        </p:txBody>
      </p:sp>
      <p:sp>
        <p:nvSpPr>
          <p:cNvPr id="424" name="textbox 424"/>
          <p:cNvSpPr/>
          <p:nvPr/>
        </p:nvSpPr>
        <p:spPr>
          <a:xfrm>
            <a:off x="9203817" y="4230723"/>
            <a:ext cx="1517650" cy="519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89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pic>
        <p:nvPicPr>
          <p:cNvPr id="425" name="picture 4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3214457" y="5406681"/>
            <a:ext cx="228600" cy="2902636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4803940" y="4342280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427" name="textbox 427"/>
          <p:cNvSpPr/>
          <p:nvPr/>
        </p:nvSpPr>
        <p:spPr>
          <a:xfrm>
            <a:off x="21419794" y="12562127"/>
            <a:ext cx="1359535" cy="518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97000"/>
              </a:lnSpc>
              <a:spcBef>
                <a:spcPts val="0"/>
              </a:spcBef>
            </a:pP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Ba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tc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400" spc="-44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2400" spc="-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400" spc="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400" dirty="0"/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211668" y="9280296"/>
            <a:ext cx="639191" cy="800036"/>
          </a:xfrm>
          <a:prstGeom prst="rect">
            <a:avLst/>
          </a:prstGeom>
        </p:spPr>
      </p:pic>
      <p:pic>
        <p:nvPicPr>
          <p:cNvPr id="429" name="picture 4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549276" y="9276118"/>
            <a:ext cx="577315" cy="843788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6414495" y="9276130"/>
            <a:ext cx="518796" cy="854455"/>
          </a:xfrm>
          <a:prstGeom prst="rect">
            <a:avLst/>
          </a:prstGeom>
        </p:spPr>
      </p:pic>
      <p:pic>
        <p:nvPicPr>
          <p:cNvPr id="431" name="picture 4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001853" y="3857929"/>
            <a:ext cx="1739937" cy="152386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0983962" y="3857929"/>
            <a:ext cx="1739913" cy="152386"/>
          </a:xfrm>
          <a:prstGeom prst="rect">
            <a:avLst/>
          </a:prstGeom>
        </p:spPr>
      </p:pic>
      <p:sp>
        <p:nvSpPr>
          <p:cNvPr id="433" name="textbox 433"/>
          <p:cNvSpPr/>
          <p:nvPr/>
        </p:nvSpPr>
        <p:spPr>
          <a:xfrm>
            <a:off x="17453940" y="4356758"/>
            <a:ext cx="733425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28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2800" dirty="0"/>
          </a:p>
        </p:txBody>
      </p:sp>
      <p:sp>
        <p:nvSpPr>
          <p:cNvPr id="434" name="textbox 434"/>
          <p:cNvSpPr/>
          <p:nvPr/>
        </p:nvSpPr>
        <p:spPr>
          <a:xfrm>
            <a:off x="7592276" y="3503472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35" name="textbox 435"/>
          <p:cNvSpPr/>
          <p:nvPr/>
        </p:nvSpPr>
        <p:spPr>
          <a:xfrm>
            <a:off x="11574373" y="3530903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graphicFrame>
        <p:nvGraphicFramePr>
          <p:cNvPr id="437" name="table 437"/>
          <p:cNvGraphicFramePr>
            <a:graphicFrameLocks noGrp="1"/>
          </p:cNvGraphicFramePr>
          <p:nvPr/>
        </p:nvGraphicFramePr>
        <p:xfrm>
          <a:off x="2932671" y="9499117"/>
          <a:ext cx="16770350" cy="3278504"/>
        </p:xfrm>
        <a:graphic>
          <a:graphicData uri="http://schemas.openxmlformats.org/drawingml/2006/table">
            <a:tbl>
              <a:tblPr/>
              <a:tblGrid>
                <a:gridCol w="16770350"/>
              </a:tblGrid>
              <a:tr h="3240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14020" algn="l" rtl="0" eaLnBrk="0">
                        <a:lnSpc>
                          <a:spcPct val="83000"/>
                        </a:lnSpc>
                      </a:pP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li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nk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3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如何实时分析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cebe</a:t>
                      </a:r>
                      <a:r>
                        <a:rPr sz="3600" spc="-1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600" spc="-2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3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600" spc="-15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湖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CDC</a:t>
                      </a:r>
                      <a:r>
                        <a:rPr sz="36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ln w="9525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en-US" altLang="en-US" sz="3600" dirty="0"/>
                    </a:p>
                    <a:p>
                      <a:pPr algn="l" rtl="0" eaLnBrk="0">
                        <a:lnSpc>
                          <a:spcPct val="144000"/>
                        </a:lnSpc>
                      </a:pPr>
                      <a:endParaRPr lang="en-US" altLang="en-US" sz="1000" dirty="0"/>
                    </a:p>
                    <a:p>
                      <a:pPr indent="425450" algn="l" rtl="0" eaLnBrk="0">
                        <a:lnSpc>
                          <a:spcPct val="85000"/>
                        </a:lnSpc>
                        <a:spcBef>
                          <a:spcPts val="1085"/>
                        </a:spcBef>
                      </a:pP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12月15日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11:30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12:</a:t>
                      </a:r>
                      <a:r>
                        <a:rPr sz="3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10</a:t>
                      </a:r>
                      <a:r>
                        <a:rPr sz="36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核心技术</a:t>
                      </a:r>
                      <a:endParaRPr lang="en-US" altLang="en-US" sz="3600" dirty="0"/>
                    </a:p>
                    <a:p>
                      <a:pPr indent="391160" algn="l" rtl="0" eaLnBrk="0">
                        <a:lnSpc>
                          <a:spcPts val="4650"/>
                        </a:lnSpc>
                        <a:spcBef>
                          <a:spcPts val="280"/>
                        </a:spcBef>
                      </a:pPr>
                      <a:r>
                        <a:rPr sz="3300" spc="1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李劲松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li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&amp;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I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mm</a:t>
                      </a:r>
                      <a:r>
                        <a:rPr sz="3300" spc="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tt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1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阿里巴巴技术专家</a:t>
                      </a:r>
                      <a:endParaRPr lang="en-US" altLang="en-US" sz="3300" dirty="0"/>
                    </a:p>
                    <a:p>
                      <a:pPr indent="402590" algn="l" rtl="0" eaLnBrk="0">
                        <a:lnSpc>
                          <a:spcPts val="4650"/>
                        </a:lnSpc>
                      </a:pPr>
                      <a:r>
                        <a:rPr sz="3300" spc="1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胡争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7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2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15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3300" spc="11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I</a:t>
                      </a:r>
                      <a:r>
                        <a:rPr sz="3300" spc="7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300" spc="10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3300" spc="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3300" spc="13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mm</a:t>
                      </a:r>
                      <a:r>
                        <a:rPr sz="3300" spc="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tt</a:t>
                      </a:r>
                      <a:r>
                        <a:rPr sz="3300" spc="8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3300" spc="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3300" spc="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3300" spc="14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阿里巴巴技术专家</a:t>
                      </a:r>
                      <a:endParaRPr lang="en-US" altLang="en-US" sz="3300" dirty="0"/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8" name="textbox 438"/>
          <p:cNvSpPr/>
          <p:nvPr/>
        </p:nvSpPr>
        <p:spPr>
          <a:xfrm>
            <a:off x="5899746" y="804164"/>
            <a:ext cx="1220406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 数据入湖（Iceberg</a:t>
            </a:r>
            <a:r>
              <a:rPr sz="7900" spc="-27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900" dirty="0"/>
          </a:p>
        </p:txBody>
      </p:sp>
      <p:pic>
        <p:nvPicPr>
          <p:cNvPr id="439" name="picture 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062070" y="8020405"/>
            <a:ext cx="1024703" cy="724649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7086803" y="7887713"/>
            <a:ext cx="9041765" cy="723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了解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如何实时将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写入</a:t>
            </a:r>
            <a:r>
              <a:rPr sz="400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</a:t>
            </a:r>
            <a:r>
              <a:rPr sz="40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ebe</a:t>
            </a:r>
            <a:r>
              <a:rPr sz="40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4000" dirty="0"/>
          </a:p>
        </p:txBody>
      </p:sp>
      <p:sp>
        <p:nvSpPr>
          <p:cNvPr id="441" name="textbox 441"/>
          <p:cNvSpPr/>
          <p:nvPr/>
        </p:nvSpPr>
        <p:spPr>
          <a:xfrm>
            <a:off x="6678434" y="6204201"/>
            <a:ext cx="10595609" cy="574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4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40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写入正在支持中</a:t>
            </a:r>
            <a:r>
              <a:rPr sz="4000" spc="-20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欢迎关注</a:t>
            </a:r>
            <a:r>
              <a:rPr sz="400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u="sng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hlinkClick r:id="rId3"/>
              </a:rPr>
              <a:t>IC</a:t>
            </a:r>
            <a:r>
              <a:rPr sz="4000" u="sng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BERG-1639</a:t>
            </a:r>
            <a:endParaRPr lang="en-US" altLang="en-US" sz="4000" dirty="0"/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93154" y="2940091"/>
            <a:ext cx="2193569" cy="1141370"/>
          </a:xfrm>
          <a:prstGeom prst="rect">
            <a:avLst/>
          </a:prstGeom>
        </p:spPr>
      </p:pic>
      <p:pic>
        <p:nvPicPr>
          <p:cNvPr id="443" name="picture 4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105888" y="2840735"/>
            <a:ext cx="1191767" cy="1243583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18099" y="2940094"/>
            <a:ext cx="1155172" cy="1155172"/>
          </a:xfrm>
          <a:prstGeom prst="rect">
            <a:avLst/>
          </a:prstGeom>
        </p:spPr>
      </p:pic>
      <p:sp>
        <p:nvSpPr>
          <p:cNvPr id="446" name="textbox 446"/>
          <p:cNvSpPr/>
          <p:nvPr/>
        </p:nvSpPr>
        <p:spPr>
          <a:xfrm>
            <a:off x="11246358" y="4142331"/>
            <a:ext cx="1517650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nk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2800" dirty="0"/>
          </a:p>
        </p:txBody>
      </p:sp>
      <p:sp>
        <p:nvSpPr>
          <p:cNvPr id="447" name="textbox 447"/>
          <p:cNvSpPr/>
          <p:nvPr/>
        </p:nvSpPr>
        <p:spPr>
          <a:xfrm>
            <a:off x="6846480" y="4253888"/>
            <a:ext cx="175323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800" dirty="0"/>
          </a:p>
        </p:txBody>
      </p:sp>
      <p:sp>
        <p:nvSpPr>
          <p:cNvPr id="448" name="textbox 448"/>
          <p:cNvSpPr/>
          <p:nvPr/>
        </p:nvSpPr>
        <p:spPr>
          <a:xfrm>
            <a:off x="15083104" y="4173218"/>
            <a:ext cx="1262380" cy="361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ce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2800" dirty="0"/>
          </a:p>
        </p:txBody>
      </p:sp>
      <p:pic>
        <p:nvPicPr>
          <p:cNvPr id="449" name="picture 4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44393" y="3769283"/>
            <a:ext cx="1739937" cy="152386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26516" y="3769283"/>
            <a:ext cx="1739900" cy="152386"/>
          </a:xfrm>
          <a:prstGeom prst="rect">
            <a:avLst/>
          </a:prstGeom>
        </p:spPr>
      </p:pic>
      <p:sp>
        <p:nvSpPr>
          <p:cNvPr id="451" name="textbox 451"/>
          <p:cNvSpPr/>
          <p:nvPr/>
        </p:nvSpPr>
        <p:spPr>
          <a:xfrm>
            <a:off x="9634804" y="3415079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  <p:sp>
        <p:nvSpPr>
          <p:cNvPr id="452" name="textbox 452"/>
          <p:cNvSpPr/>
          <p:nvPr/>
        </p:nvSpPr>
        <p:spPr>
          <a:xfrm>
            <a:off x="13616914" y="3442512"/>
            <a:ext cx="581659" cy="306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22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22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200" spc="-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4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454" name="textbox 454"/>
          <p:cNvSpPr/>
          <p:nvPr/>
        </p:nvSpPr>
        <p:spPr>
          <a:xfrm>
            <a:off x="3413175" y="3936288"/>
            <a:ext cx="13357860" cy="5039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0355"/>
              </a:lnSpc>
            </a:pP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数据接入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（</a:t>
            </a:r>
            <a:r>
              <a:rPr sz="7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xtract</a:t>
            </a:r>
            <a:r>
              <a:rPr sz="7200" spc="-36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200" dirty="0"/>
          </a:p>
          <a:p>
            <a:pPr marL="12700" algn="l" rtl="0" eaLnBrk="0">
              <a:lnSpc>
                <a:spcPct val="166000"/>
              </a:lnSpc>
              <a:spcBef>
                <a:spcPts val="440"/>
              </a:spcBef>
            </a:pP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</a:t>
            </a:r>
            <a:r>
              <a:rPr sz="72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72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ransfor</a:t>
            </a:r>
            <a:r>
              <a:rPr sz="72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2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ion</a:t>
            </a:r>
            <a:r>
              <a:rPr sz="7200" spc="-36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数据入仓湖  （</a:t>
            </a:r>
            <a:r>
              <a:rPr sz="7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oad</a:t>
            </a:r>
            <a:r>
              <a:rPr sz="7200" spc="-29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7200" dirty="0"/>
          </a:p>
        </p:txBody>
      </p:sp>
      <p:pic>
        <p:nvPicPr>
          <p:cNvPr id="455" name="picture 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457" name="textbox 457"/>
          <p:cNvSpPr/>
          <p:nvPr/>
        </p:nvSpPr>
        <p:spPr>
          <a:xfrm>
            <a:off x="919307" y="5639509"/>
            <a:ext cx="18821400" cy="1842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  <a:spcBef>
                <a:spcPts val="0"/>
              </a:spcBef>
            </a:pPr>
            <a:r>
              <a:rPr sz="20300" spc="-9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80" baseline="-9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3100" spc="-72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</a:t>
            </a:r>
            <a:r>
              <a:rPr sz="8800" spc="-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8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8800" spc="-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an</a:t>
            </a:r>
            <a:r>
              <a:rPr sz="8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88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8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8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8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8800" spc="-4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8800" dirty="0"/>
          </a:p>
        </p:txBody>
      </p:sp>
      <p:pic>
        <p:nvPicPr>
          <p:cNvPr id="458" name="picture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460" name="table 460"/>
          <p:cNvGraphicFramePr>
            <a:graphicFrameLocks noGrp="1"/>
          </p:cNvGraphicFramePr>
          <p:nvPr/>
        </p:nvGraphicFramePr>
        <p:xfrm>
          <a:off x="1142936" y="5145151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table 461"/>
          <p:cNvGraphicFramePr>
            <a:graphicFrameLocks noGrp="1"/>
          </p:cNvGraphicFramePr>
          <p:nvPr/>
        </p:nvGraphicFramePr>
        <p:xfrm>
          <a:off x="16497935" y="5145151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462" name="rect"/>
          <p:cNvSpPr/>
          <p:nvPr/>
        </p:nvSpPr>
        <p:spPr>
          <a:xfrm>
            <a:off x="8914777" y="5151501"/>
            <a:ext cx="6554458" cy="4064000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3" name="picture 4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311384" y="6495288"/>
            <a:ext cx="3761232" cy="1755647"/>
          </a:xfrm>
          <a:prstGeom prst="rect">
            <a:avLst/>
          </a:prstGeom>
        </p:spPr>
      </p:pic>
      <p:graphicFrame>
        <p:nvGraphicFramePr>
          <p:cNvPr id="464" name="table 464"/>
          <p:cNvGraphicFramePr>
            <a:graphicFrameLocks noGrp="1"/>
          </p:cNvGraphicFramePr>
          <p:nvPr/>
        </p:nvGraphicFramePr>
        <p:xfrm>
          <a:off x="8908427" y="5145151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182562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4000" spc="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rv</a:t>
                      </a:r>
                      <a:r>
                        <a:rPr sz="4000" spc="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4000" spc="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4000" spc="1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4000" dirty="0"/>
                    </a:p>
                    <a:p>
                      <a:pPr indent="2426970" algn="l" rtl="0" eaLnBrk="0">
                        <a:lnSpc>
                          <a:spcPts val="3890"/>
                        </a:lnSpc>
                        <a:spcBef>
                          <a:spcPts val="460"/>
                        </a:spcBef>
                      </a:pPr>
                      <a:r>
                        <a:rPr sz="26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（区间 Join</a:t>
                      </a:r>
                      <a:r>
                        <a:rPr sz="2600" spc="-10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6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5" name="textbox 465"/>
          <p:cNvSpPr/>
          <p:nvPr/>
        </p:nvSpPr>
        <p:spPr>
          <a:xfrm>
            <a:off x="8232737" y="1131316"/>
            <a:ext cx="7559675" cy="1127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数据打宽：</a:t>
            </a:r>
            <a:r>
              <a:rPr sz="79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-18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Joins</a:t>
            </a:r>
            <a:endParaRPr lang="en-US" altLang="en-US" sz="7900" dirty="0"/>
          </a:p>
        </p:txBody>
      </p:sp>
      <p:pic>
        <p:nvPicPr>
          <p:cNvPr id="466" name="picture 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681447" y="6495288"/>
            <a:ext cx="4200143" cy="1755647"/>
          </a:xfrm>
          <a:prstGeom prst="rect">
            <a:avLst/>
          </a:prstGeom>
        </p:spPr>
      </p:pic>
      <p:pic>
        <p:nvPicPr>
          <p:cNvPr id="467" name="picture 4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35936" y="6495288"/>
            <a:ext cx="3782568" cy="1755647"/>
          </a:xfrm>
          <a:prstGeom prst="rect">
            <a:avLst/>
          </a:prstGeom>
        </p:spPr>
      </p:pic>
      <p:sp>
        <p:nvSpPr>
          <p:cNvPr id="468" name="textbox 468"/>
          <p:cNvSpPr/>
          <p:nvPr/>
        </p:nvSpPr>
        <p:spPr>
          <a:xfrm>
            <a:off x="18059525" y="6564374"/>
            <a:ext cx="3453765" cy="1368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4000" spc="-1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emporal</a:t>
            </a:r>
            <a:r>
              <a:rPr sz="4000" spc="-50" dirty="0"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</a:t>
            </a:r>
            <a:endParaRPr lang="en-US" altLang="en-US" sz="4000" dirty="0"/>
          </a:p>
          <a:p>
            <a:pPr algn="l" rtl="0" eaLnBrk="0">
              <a:lnSpc>
                <a:spcPct val="102000"/>
              </a:lnSpc>
            </a:pPr>
            <a:endParaRPr lang="en-US" altLang="en-US" sz="11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690880" algn="l" rtl="0" eaLnBrk="0">
              <a:lnSpc>
                <a:spcPts val="3890"/>
              </a:lnSpc>
            </a:pP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（时态表</a:t>
            </a: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27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r>
              <a:rPr sz="2700" spc="-1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700" dirty="0"/>
          </a:p>
        </p:txBody>
      </p:sp>
      <p:sp>
        <p:nvSpPr>
          <p:cNvPr id="469" name="textbox 469"/>
          <p:cNvSpPr/>
          <p:nvPr/>
        </p:nvSpPr>
        <p:spPr>
          <a:xfrm>
            <a:off x="2944799" y="6564374"/>
            <a:ext cx="3002279" cy="1368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79000"/>
              </a:lnSpc>
              <a:spcBef>
                <a:spcPts val="5"/>
              </a:spcBef>
            </a:pPr>
            <a:r>
              <a:rPr sz="4000" spc="-1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</a:t>
            </a:r>
            <a:r>
              <a:rPr sz="4000" spc="-5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ular</a:t>
            </a:r>
            <a:r>
              <a:rPr sz="4000" spc="-90" dirty="0"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0" dirty="0">
                <a:ln w="9525" cap="flat" cmpd="sng">
                  <a:solidFill>
                    <a:srgbClr val="F7964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7964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</a:t>
            </a:r>
            <a:endParaRPr lang="en-US" altLang="en-US" sz="40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indent="624840" algn="l" rtl="0" eaLnBrk="0">
              <a:lnSpc>
                <a:spcPts val="3890"/>
              </a:lnSpc>
              <a:spcBef>
                <a:spcPts val="5"/>
              </a:spcBef>
            </a:pP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（双流</a:t>
            </a:r>
            <a:r>
              <a:rPr sz="27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</a:t>
            </a:r>
            <a:r>
              <a:rPr sz="27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-1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700" dirty="0"/>
          </a:p>
        </p:txBody>
      </p:sp>
      <p:sp>
        <p:nvSpPr>
          <p:cNvPr id="470" name="textbox 470"/>
          <p:cNvSpPr/>
          <p:nvPr/>
        </p:nvSpPr>
        <p:spPr>
          <a:xfrm>
            <a:off x="16380333" y="4099050"/>
            <a:ext cx="1653539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30"/>
              </a:lnSpc>
            </a:pPr>
            <a:r>
              <a:rPr sz="12000" b="1" i="1" spc="-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</a:t>
            </a:r>
            <a:r>
              <a:rPr sz="12000" b="1" i="1" spc="-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lang="en-US" altLang="en-US" sz="12000" dirty="0"/>
          </a:p>
        </p:txBody>
      </p:sp>
      <p:sp>
        <p:nvSpPr>
          <p:cNvPr id="471" name="textbox 471"/>
          <p:cNvSpPr/>
          <p:nvPr/>
        </p:nvSpPr>
        <p:spPr>
          <a:xfrm>
            <a:off x="1072242" y="4099050"/>
            <a:ext cx="1647825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30"/>
              </a:lnSpc>
            </a:pPr>
            <a:r>
              <a:rPr sz="12000" b="1" i="1" spc="-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#1</a:t>
            </a:r>
            <a:endParaRPr lang="en-US" altLang="en-US" sz="12000" dirty="0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473" name="textbox 473"/>
          <p:cNvSpPr/>
          <p:nvPr/>
        </p:nvSpPr>
        <p:spPr>
          <a:xfrm>
            <a:off x="8989238" y="4541011"/>
            <a:ext cx="1670685" cy="1499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2000" b="1" i="1" spc="-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#2</a:t>
            </a:r>
            <a:endParaRPr lang="en-US" altLang="en-US" sz="1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5" name="textbox 475"/>
          <p:cNvSpPr/>
          <p:nvPr/>
        </p:nvSpPr>
        <p:spPr>
          <a:xfrm>
            <a:off x="13618947" y="6594905"/>
            <a:ext cx="8392794" cy="3813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任意一流都会触发对结果的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3000"/>
              </a:lnSpc>
              <a:spcBef>
                <a:spcPts val="108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2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语法与传统批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致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使用无门槛</a:t>
            </a:r>
            <a:endParaRPr lang="en-US" altLang="en-US" sz="3600" dirty="0"/>
          </a:p>
          <a:p>
            <a:pPr indent="40640" algn="l" rtl="0" eaLnBrk="0">
              <a:lnSpc>
                <a:spcPts val="5000"/>
              </a:lnSpc>
              <a:spcBef>
                <a:spcPts val="189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使用两个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来存储已经到达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altLang="en-US" sz="3600" dirty="0"/>
          </a:p>
          <a:p>
            <a:pPr algn="l" rtl="0" eaLnBrk="0">
              <a:lnSpc>
                <a:spcPct val="104000"/>
              </a:lnSpc>
            </a:pPr>
            <a:endParaRPr lang="en-US" altLang="en-US" sz="1200" dirty="0"/>
          </a:p>
          <a:p>
            <a:pPr indent="40640" algn="l" rtl="0" eaLnBrk="0">
              <a:lnSpc>
                <a:spcPts val="5000"/>
              </a:lnSpc>
              <a:spcBef>
                <a:spcPts val="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状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态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持续增长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一般结合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TTL</a:t>
            </a:r>
            <a:endParaRPr lang="en-US" altLang="en-US" sz="3600" dirty="0"/>
          </a:p>
        </p:txBody>
      </p:sp>
      <p:sp>
        <p:nvSpPr>
          <p:cNvPr id="476" name="textbox 476"/>
          <p:cNvSpPr/>
          <p:nvPr/>
        </p:nvSpPr>
        <p:spPr>
          <a:xfrm>
            <a:off x="13615747" y="3109062"/>
            <a:ext cx="9643109" cy="1537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24765" algn="l" rtl="0" eaLnBrk="0">
              <a:lnSpc>
                <a:spcPts val="4045"/>
              </a:lnSpc>
            </a:pPr>
            <a:r>
              <a:rPr sz="3000" b="1" spc="1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SELECT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i.*,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</a:t>
            </a:r>
            <a:r>
              <a:rPr sz="3000" spc="11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*</a:t>
            </a:r>
            <a:endParaRPr lang="en-US" altLang="en-US" sz="3000" dirty="0"/>
          </a:p>
          <a:p>
            <a:pPr indent="41910" algn="l" rtl="0" eaLnBrk="0">
              <a:lnSpc>
                <a:spcPts val="3850"/>
              </a:lnSpc>
            </a:pP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FROM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impressions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LEFT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JOIN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cli</a:t>
            </a:r>
            <a:r>
              <a:rPr sz="2900" spc="15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ks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endParaRPr lang="en-US" altLang="en-US" sz="2900" dirty="0"/>
          </a:p>
          <a:p>
            <a:pPr indent="12700" algn="l" rtl="0" eaLnBrk="0">
              <a:lnSpc>
                <a:spcPts val="4010"/>
              </a:lnSpc>
            </a:pPr>
            <a:r>
              <a:rPr sz="3000" b="1" spc="11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ON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i.id</a:t>
            </a:r>
            <a:r>
              <a:rPr sz="3000" spc="13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=</a:t>
            </a:r>
            <a:r>
              <a:rPr sz="3000" spc="13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c.impressi</a:t>
            </a:r>
            <a:r>
              <a:rPr sz="3000" spc="10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</a:t>
            </a:r>
            <a:r>
              <a:rPr sz="3000" spc="10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n_id</a:t>
            </a:r>
            <a:endParaRPr lang="en-US" altLang="en-US" sz="3000" dirty="0"/>
          </a:p>
        </p:txBody>
      </p:sp>
      <p:sp>
        <p:nvSpPr>
          <p:cNvPr id="477" name="textbox 477"/>
          <p:cNvSpPr/>
          <p:nvPr/>
        </p:nvSpPr>
        <p:spPr>
          <a:xfrm>
            <a:off x="8946260" y="804164"/>
            <a:ext cx="6182359" cy="1472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478" name="textbox 478"/>
          <p:cNvSpPr/>
          <p:nvPr/>
        </p:nvSpPr>
        <p:spPr>
          <a:xfrm>
            <a:off x="910037" y="3450842"/>
            <a:ext cx="9305290" cy="558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案例1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广告计费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</a:t>
            </a:r>
            <a:r>
              <a:rPr sz="4000" spc="0" dirty="0">
                <a:ln w="9525" cap="flat" cmpd="sng">
                  <a:solidFill>
                    <a:srgbClr val="92D05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曝光流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关联</a:t>
            </a:r>
            <a:r>
              <a:rPr sz="4000" spc="0" dirty="0">
                <a:ln w="9525" cap="flat" cmpd="sng">
                  <a:solidFill>
                    <a:srgbClr val="C9FE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点击流</a:t>
            </a:r>
            <a:endParaRPr lang="en-US" altLang="en-US" sz="4000" dirty="0"/>
          </a:p>
        </p:txBody>
      </p:sp>
      <p:pic>
        <p:nvPicPr>
          <p:cNvPr id="479" name="picture 4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480" name="table 480"/>
          <p:cNvGraphicFramePr>
            <a:graphicFrameLocks noGrp="1"/>
          </p:cNvGraphicFramePr>
          <p:nvPr/>
        </p:nvGraphicFramePr>
        <p:xfrm>
          <a:off x="8209076" y="7703653"/>
          <a:ext cx="3330575" cy="466725"/>
        </p:xfrm>
        <a:graphic>
          <a:graphicData uri="http://schemas.openxmlformats.org/drawingml/2006/table">
            <a:tbl>
              <a:tblPr/>
              <a:tblGrid>
                <a:gridCol w="3330575"/>
              </a:tblGrid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300" dirty="0"/>
                    </a:p>
                    <a:p>
                      <a:pPr indent="568960" algn="l" rtl="0" eaLnBrk="0">
                        <a:lnSpc>
                          <a:spcPts val="2655"/>
                        </a:lnSpc>
                      </a:pP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impression,</a:t>
                      </a:r>
                      <a:r>
                        <a:rPr sz="1900" spc="-11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click)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1" name="path"/>
          <p:cNvSpPr/>
          <p:nvPr/>
        </p:nvSpPr>
        <p:spPr>
          <a:xfrm>
            <a:off x="6575900" y="6574568"/>
            <a:ext cx="1490781" cy="398684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5" y="21"/>
                </a:moveTo>
                <a:lnTo>
                  <a:pt x="2342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2" name="path"/>
          <p:cNvSpPr/>
          <p:nvPr/>
        </p:nvSpPr>
        <p:spPr>
          <a:xfrm>
            <a:off x="8048929" y="6959393"/>
            <a:ext cx="28575" cy="1955617"/>
          </a:xfrm>
          <a:custGeom>
            <a:avLst/>
            <a:gdLst/>
            <a:ahLst/>
            <a:cxnLst/>
            <a:rect l="0" t="0" r="0" b="0"/>
            <a:pathLst>
              <a:path w="45" h="3079">
                <a:moveTo>
                  <a:pt x="22" y="0"/>
                </a:moveTo>
                <a:lnTo>
                  <a:pt x="22" y="3079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3" name="picture 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822071" y="6053328"/>
            <a:ext cx="1258303" cy="1115580"/>
          </a:xfrm>
          <a:prstGeom prst="rect">
            <a:avLst/>
          </a:prstGeom>
        </p:spPr>
      </p:pic>
      <p:sp>
        <p:nvSpPr>
          <p:cNvPr id="484" name="textbox 484"/>
          <p:cNvSpPr/>
          <p:nvPr/>
        </p:nvSpPr>
        <p:spPr>
          <a:xfrm>
            <a:off x="6792332" y="6032108"/>
            <a:ext cx="1318260" cy="1158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indent="316865" algn="l" rtl="0" eaLnBrk="0">
              <a:lnSpc>
                <a:spcPts val="3085"/>
              </a:lnSpc>
              <a:spcBef>
                <a:spcPts val="5"/>
              </a:spcBef>
              <a:tabLst>
                <a:tab pos="32512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300" dirty="0"/>
          </a:p>
          <a:p>
            <a:pPr indent="325755" algn="l" rtl="0" eaLnBrk="0">
              <a:lnSpc>
                <a:spcPts val="3090"/>
              </a:lnSpc>
              <a:tabLst>
                <a:tab pos="51689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32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∞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2300" dirty="0"/>
          </a:p>
        </p:txBody>
      </p:sp>
      <p:sp>
        <p:nvSpPr>
          <p:cNvPr id="485" name="path"/>
          <p:cNvSpPr/>
          <p:nvPr/>
        </p:nvSpPr>
        <p:spPr>
          <a:xfrm>
            <a:off x="7784442" y="6619898"/>
            <a:ext cx="312977" cy="557530"/>
          </a:xfrm>
          <a:custGeom>
            <a:avLst/>
            <a:gdLst/>
            <a:ahLst/>
            <a:cxnLst/>
            <a:rect l="0" t="0" r="0" b="0"/>
            <a:pathLst>
              <a:path w="492" h="878">
                <a:moveTo>
                  <a:pt x="466" y="13"/>
                </a:moveTo>
                <a:lnTo>
                  <a:pt x="26" y="864"/>
                </a:lnTo>
              </a:path>
            </a:pathLst>
          </a:custGeom>
          <a:noFill/>
          <a:ln w="36953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6" name="path"/>
          <p:cNvSpPr/>
          <p:nvPr/>
        </p:nvSpPr>
        <p:spPr>
          <a:xfrm>
            <a:off x="6805032" y="6619898"/>
            <a:ext cx="312973" cy="557530"/>
          </a:xfrm>
          <a:custGeom>
            <a:avLst/>
            <a:gdLst/>
            <a:ahLst/>
            <a:cxnLst/>
            <a:rect l="0" t="0" r="0" b="0"/>
            <a:pathLst>
              <a:path w="492" h="878">
                <a:moveTo>
                  <a:pt x="466" y="864"/>
                </a:moveTo>
                <a:lnTo>
                  <a:pt x="26" y="13"/>
                </a:lnTo>
              </a:path>
            </a:pathLst>
          </a:custGeom>
          <a:noFill/>
          <a:ln w="36953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7" name="path"/>
          <p:cNvSpPr/>
          <p:nvPr/>
        </p:nvSpPr>
        <p:spPr>
          <a:xfrm>
            <a:off x="7784442" y="6044808"/>
            <a:ext cx="312977" cy="557027"/>
          </a:xfrm>
          <a:custGeom>
            <a:avLst/>
            <a:gdLst/>
            <a:ahLst/>
            <a:cxnLst/>
            <a:rect l="0" t="0" r="0" b="0"/>
            <a:pathLst>
              <a:path w="492" h="877">
                <a:moveTo>
                  <a:pt x="26" y="13"/>
                </a:moveTo>
                <a:lnTo>
                  <a:pt x="466" y="864"/>
                </a:lnTo>
              </a:path>
            </a:pathLst>
          </a:custGeom>
          <a:noFill/>
          <a:ln w="3692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path"/>
          <p:cNvSpPr/>
          <p:nvPr/>
        </p:nvSpPr>
        <p:spPr>
          <a:xfrm>
            <a:off x="6805032" y="6044808"/>
            <a:ext cx="312973" cy="557027"/>
          </a:xfrm>
          <a:custGeom>
            <a:avLst/>
            <a:gdLst/>
            <a:ahLst/>
            <a:cxnLst/>
            <a:rect l="0" t="0" r="0" b="0"/>
            <a:pathLst>
              <a:path w="492" h="877">
                <a:moveTo>
                  <a:pt x="26" y="864"/>
                </a:moveTo>
                <a:lnTo>
                  <a:pt x="466" y="13"/>
                </a:lnTo>
              </a:path>
            </a:pathLst>
          </a:custGeom>
          <a:noFill/>
          <a:ln w="3692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9" name="path"/>
          <p:cNvSpPr/>
          <p:nvPr/>
        </p:nvSpPr>
        <p:spPr>
          <a:xfrm>
            <a:off x="6575900" y="8901149"/>
            <a:ext cx="1490781" cy="398692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2342" y="21"/>
                </a:moveTo>
                <a:lnTo>
                  <a:pt x="5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0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849034" y="8674557"/>
            <a:ext cx="1258302" cy="1115580"/>
          </a:xfrm>
          <a:prstGeom prst="rect">
            <a:avLst/>
          </a:prstGeom>
        </p:spPr>
      </p:pic>
      <p:sp>
        <p:nvSpPr>
          <p:cNvPr id="491" name="textbox 491"/>
          <p:cNvSpPr/>
          <p:nvPr/>
        </p:nvSpPr>
        <p:spPr>
          <a:xfrm>
            <a:off x="6819296" y="8653337"/>
            <a:ext cx="1318260" cy="1264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325755" indent="-8890" algn="l" rtl="0" eaLnBrk="0">
              <a:lnSpc>
                <a:spcPct val="120000"/>
              </a:lnSpc>
              <a:tabLst>
                <a:tab pos="325120" algn="l"/>
                <a:tab pos="516890" algn="l"/>
              </a:tabLst>
            </a:pP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400" spc="-1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1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	</a:t>
            </a:r>
            <a:r>
              <a:rPr sz="2400" spc="23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∞</a:t>
            </a:r>
            <a:r>
              <a:rPr sz="24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2400" dirty="0"/>
          </a:p>
        </p:txBody>
      </p:sp>
      <p:sp>
        <p:nvSpPr>
          <p:cNvPr id="492" name="path"/>
          <p:cNvSpPr/>
          <p:nvPr/>
        </p:nvSpPr>
        <p:spPr>
          <a:xfrm>
            <a:off x="7811406" y="9223830"/>
            <a:ext cx="312977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13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3" name="path"/>
          <p:cNvSpPr/>
          <p:nvPr/>
        </p:nvSpPr>
        <p:spPr>
          <a:xfrm>
            <a:off x="6831996" y="9223830"/>
            <a:ext cx="312973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891"/>
                </a:moveTo>
                <a:lnTo>
                  <a:pt x="26" y="13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4" name="path"/>
          <p:cNvSpPr/>
          <p:nvPr/>
        </p:nvSpPr>
        <p:spPr>
          <a:xfrm>
            <a:off x="7811406" y="8666037"/>
            <a:ext cx="312977" cy="574831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26" y="13"/>
                </a:moveTo>
                <a:lnTo>
                  <a:pt x="46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5" name="path"/>
          <p:cNvSpPr/>
          <p:nvPr/>
        </p:nvSpPr>
        <p:spPr>
          <a:xfrm>
            <a:off x="6831996" y="8666038"/>
            <a:ext cx="312973" cy="574830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26" y="891"/>
                </a:moveTo>
                <a:lnTo>
                  <a:pt x="466" y="13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6" name="textbox 496"/>
          <p:cNvSpPr/>
          <p:nvPr/>
        </p:nvSpPr>
        <p:spPr>
          <a:xfrm>
            <a:off x="914609" y="6980835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广告曝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</a:t>
            </a:r>
            <a:r>
              <a:rPr sz="31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497" name="textbox 497"/>
          <p:cNvSpPr/>
          <p:nvPr/>
        </p:nvSpPr>
        <p:spPr>
          <a:xfrm>
            <a:off x="914612" y="8486547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广告点</a:t>
            </a:r>
            <a:r>
              <a:rPr sz="31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击</a:t>
            </a:r>
            <a:r>
              <a:rPr sz="31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498" name="textbox 498"/>
          <p:cNvSpPr/>
          <p:nvPr/>
        </p:nvSpPr>
        <p:spPr>
          <a:xfrm>
            <a:off x="3816426" y="6976364"/>
            <a:ext cx="1835785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2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impression)</a:t>
            </a:r>
            <a:endParaRPr lang="en-US" altLang="en-US" sz="1900" dirty="0"/>
          </a:p>
        </p:txBody>
      </p:sp>
      <p:sp>
        <p:nvSpPr>
          <p:cNvPr id="499" name="textbox 499"/>
          <p:cNvSpPr/>
          <p:nvPr/>
        </p:nvSpPr>
        <p:spPr>
          <a:xfrm>
            <a:off x="6958520" y="7662774"/>
            <a:ext cx="793750" cy="654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100" spc="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1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100" dirty="0"/>
          </a:p>
        </p:txBody>
      </p:sp>
      <p:sp>
        <p:nvSpPr>
          <p:cNvPr id="500" name="path"/>
          <p:cNvSpPr/>
          <p:nvPr/>
        </p:nvSpPr>
        <p:spPr>
          <a:xfrm>
            <a:off x="11530012" y="7488574"/>
            <a:ext cx="458726" cy="897264"/>
          </a:xfrm>
          <a:custGeom>
            <a:avLst/>
            <a:gdLst/>
            <a:ahLst/>
            <a:cxnLst/>
            <a:rect l="0" t="0" r="0" b="0"/>
            <a:pathLst>
              <a:path w="722" h="1413">
                <a:moveTo>
                  <a:pt x="15" y="15"/>
                </a:moveTo>
                <a:lnTo>
                  <a:pt x="706" y="706"/>
                </a:lnTo>
                <a:lnTo>
                  <a:pt x="15" y="139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1" name="textbox 501"/>
          <p:cNvSpPr/>
          <p:nvPr/>
        </p:nvSpPr>
        <p:spPr>
          <a:xfrm>
            <a:off x="4185526" y="8482076"/>
            <a:ext cx="109728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click)</a:t>
            </a:r>
            <a:endParaRPr lang="en-US" altLang="en-US" sz="1900" dirty="0"/>
          </a:p>
        </p:txBody>
      </p:sp>
      <p:sp>
        <p:nvSpPr>
          <p:cNvPr id="502" name="path"/>
          <p:cNvSpPr/>
          <p:nvPr/>
        </p:nvSpPr>
        <p:spPr>
          <a:xfrm>
            <a:off x="5901564" y="8248415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3" name="path"/>
          <p:cNvSpPr/>
          <p:nvPr/>
        </p:nvSpPr>
        <p:spPr>
          <a:xfrm>
            <a:off x="5901564" y="6742766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4" name="path"/>
          <p:cNvSpPr/>
          <p:nvPr/>
        </p:nvSpPr>
        <p:spPr>
          <a:xfrm>
            <a:off x="5901564" y="7158809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5" name="path"/>
          <p:cNvSpPr/>
          <p:nvPr/>
        </p:nvSpPr>
        <p:spPr>
          <a:xfrm>
            <a:off x="5901564" y="8664458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6" name="path"/>
          <p:cNvSpPr/>
          <p:nvPr/>
        </p:nvSpPr>
        <p:spPr>
          <a:xfrm>
            <a:off x="3114643" y="6950787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7" name="path"/>
          <p:cNvSpPr/>
          <p:nvPr/>
        </p:nvSpPr>
        <p:spPr>
          <a:xfrm>
            <a:off x="3114643" y="8456435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8" name="rect"/>
          <p:cNvSpPr/>
          <p:nvPr/>
        </p:nvSpPr>
        <p:spPr>
          <a:xfrm>
            <a:off x="3124746" y="6946603"/>
            <a:ext cx="278692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9" name="rect"/>
          <p:cNvSpPr/>
          <p:nvPr/>
        </p:nvSpPr>
        <p:spPr>
          <a:xfrm>
            <a:off x="3124746" y="7362642"/>
            <a:ext cx="278692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0" name="rect"/>
          <p:cNvSpPr/>
          <p:nvPr/>
        </p:nvSpPr>
        <p:spPr>
          <a:xfrm>
            <a:off x="3124746" y="845225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1" name="rect"/>
          <p:cNvSpPr/>
          <p:nvPr/>
        </p:nvSpPr>
        <p:spPr>
          <a:xfrm>
            <a:off x="3124746" y="886829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2" name="rect"/>
          <p:cNvSpPr/>
          <p:nvPr/>
        </p:nvSpPr>
        <p:spPr>
          <a:xfrm>
            <a:off x="6565079" y="6588429"/>
            <a:ext cx="28575" cy="269755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3" name="rect"/>
          <p:cNvSpPr/>
          <p:nvPr/>
        </p:nvSpPr>
        <p:spPr>
          <a:xfrm>
            <a:off x="7100967" y="714985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rect"/>
          <p:cNvSpPr/>
          <p:nvPr/>
        </p:nvSpPr>
        <p:spPr>
          <a:xfrm>
            <a:off x="7100967" y="603427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5" name="rect"/>
          <p:cNvSpPr/>
          <p:nvPr/>
        </p:nvSpPr>
        <p:spPr>
          <a:xfrm>
            <a:off x="7127930" y="8655507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6" name="rect"/>
          <p:cNvSpPr/>
          <p:nvPr/>
        </p:nvSpPr>
        <p:spPr>
          <a:xfrm>
            <a:off x="7127930" y="9771087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7" name="rect"/>
          <p:cNvSpPr/>
          <p:nvPr/>
        </p:nvSpPr>
        <p:spPr>
          <a:xfrm>
            <a:off x="11525828" y="7498677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8" name="rect"/>
          <p:cNvSpPr/>
          <p:nvPr/>
        </p:nvSpPr>
        <p:spPr>
          <a:xfrm>
            <a:off x="11525828" y="8156472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9" name="rect"/>
          <p:cNvSpPr/>
          <p:nvPr/>
        </p:nvSpPr>
        <p:spPr>
          <a:xfrm>
            <a:off x="5897379" y="6752869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0" name="rect"/>
          <p:cNvSpPr/>
          <p:nvPr/>
        </p:nvSpPr>
        <p:spPr>
          <a:xfrm>
            <a:off x="5897379" y="7376930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1" name="rect"/>
          <p:cNvSpPr/>
          <p:nvPr/>
        </p:nvSpPr>
        <p:spPr>
          <a:xfrm>
            <a:off x="5897379" y="8882578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2" name="rect"/>
          <p:cNvSpPr/>
          <p:nvPr/>
        </p:nvSpPr>
        <p:spPr>
          <a:xfrm>
            <a:off x="5897379" y="8258517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4" name="textbox 524"/>
          <p:cNvSpPr/>
          <p:nvPr/>
        </p:nvSpPr>
        <p:spPr>
          <a:xfrm>
            <a:off x="13414858" y="8947962"/>
            <a:ext cx="9029700" cy="3788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任意一流都会触发对结果的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indent="40640" algn="l" rtl="0" eaLnBrk="0">
              <a:lnSpc>
                <a:spcPts val="5000"/>
              </a:lnSpc>
              <a:spcBef>
                <a:spcPts val="1730"/>
              </a:spcBef>
            </a:pP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State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自动清理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根据时间区间保留数据</a:t>
            </a:r>
            <a:endParaRPr lang="en-US" altLang="en-US" sz="36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8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3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需业务有明确的时间区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r>
              <a:rPr sz="3600" spc="-18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40640" algn="l" rtl="0" eaLnBrk="0">
              <a:lnSpc>
                <a:spcPct val="88000"/>
              </a:lnSpc>
              <a:spcBef>
                <a:spcPts val="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 曝光 x 点击</a:t>
            </a:r>
            <a:r>
              <a:rPr sz="3600" spc="-13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 x 下单</a:t>
            </a:r>
            <a:r>
              <a:rPr sz="3600" spc="-13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下单 x 成交</a:t>
            </a:r>
            <a:endParaRPr lang="en-US" altLang="en-US" sz="3600" dirty="0"/>
          </a:p>
        </p:txBody>
      </p:sp>
      <p:sp>
        <p:nvSpPr>
          <p:cNvPr id="525" name="textbox 525"/>
          <p:cNvSpPr/>
          <p:nvPr/>
        </p:nvSpPr>
        <p:spPr>
          <a:xfrm>
            <a:off x="11791784" y="3045053"/>
            <a:ext cx="12110719" cy="2515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30480" algn="l" rtl="0" eaLnBrk="0">
              <a:lnSpc>
                <a:spcPts val="4055"/>
              </a:lnSpc>
            </a:pPr>
            <a:r>
              <a:rPr sz="3000" b="1" spc="1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SELECT</a:t>
            </a:r>
            <a:r>
              <a:rPr sz="3000" spc="13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i.*,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</a:t>
            </a:r>
            <a:r>
              <a:rPr sz="3000" spc="11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*</a:t>
            </a:r>
            <a:endParaRPr lang="en-US" altLang="en-US" sz="3000" dirty="0"/>
          </a:p>
          <a:p>
            <a:pPr indent="46990" algn="l" rtl="0" eaLnBrk="0">
              <a:lnSpc>
                <a:spcPts val="3850"/>
              </a:lnSpc>
            </a:pP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FROM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impressions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LEFT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b="1" spc="16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JOIN</a:t>
            </a:r>
            <a:r>
              <a:rPr sz="2900" spc="19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cli</a:t>
            </a:r>
            <a:r>
              <a:rPr sz="2900" spc="15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ks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as</a:t>
            </a:r>
            <a:r>
              <a:rPr sz="2900" spc="19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4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</a:t>
            </a:r>
            <a:endParaRPr lang="en-US" altLang="en-US" sz="2900" dirty="0"/>
          </a:p>
          <a:p>
            <a:pPr indent="17780" algn="l" rtl="0" eaLnBrk="0">
              <a:lnSpc>
                <a:spcPts val="3790"/>
              </a:lnSpc>
            </a:pPr>
            <a:r>
              <a:rPr sz="2800" b="1" spc="22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ON</a:t>
            </a:r>
            <a:r>
              <a:rPr sz="2800" spc="250" dirty="0">
                <a:solidFill>
                  <a:srgbClr val="92D05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i.id</a:t>
            </a:r>
            <a:r>
              <a:rPr sz="2800" spc="25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=</a:t>
            </a:r>
            <a:r>
              <a:rPr sz="2800" spc="25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800" spc="22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c.impressio</a:t>
            </a:r>
            <a:r>
              <a:rPr sz="2800" spc="205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n</a:t>
            </a:r>
            <a:r>
              <a:rPr sz="2800" spc="200" dirty="0">
                <a:solidFill>
                  <a:srgbClr val="FFFFFF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_id</a:t>
            </a:r>
            <a:endParaRPr lang="en-US" altLang="en-US" sz="2800" dirty="0"/>
          </a:p>
          <a:p>
            <a:pPr indent="12700" algn="l" rtl="0" eaLnBrk="0">
              <a:lnSpc>
                <a:spcPts val="3850"/>
              </a:lnSpc>
            </a:pP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AND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c.click_time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7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&gt;=</a:t>
            </a:r>
            <a:r>
              <a:rPr sz="2900" spc="18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2900" spc="16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i.show_time</a:t>
            </a:r>
            <a:endParaRPr lang="en-US" altLang="en-US" sz="2900" dirty="0"/>
          </a:p>
          <a:p>
            <a:pPr indent="12700" algn="l" rtl="0" eaLnBrk="0">
              <a:lnSpc>
                <a:spcPts val="4055"/>
              </a:lnSpc>
            </a:pP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AND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c.click_time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&lt;=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i.show_time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+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INTERVAL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1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'10</a:t>
            </a:r>
            <a:r>
              <a:rPr sz="3000" spc="105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'</a:t>
            </a:r>
            <a:r>
              <a:rPr sz="3000" spc="14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 </a:t>
            </a:r>
            <a:r>
              <a:rPr sz="3000" spc="100" dirty="0">
                <a:solidFill>
                  <a:srgbClr val="FF4320">
                    <a:alpha val="100000"/>
                  </a:srgbClr>
                </a:solidFill>
                <a:latin typeface="Consolas"/>
                <a:ea typeface="Consolas"/>
                <a:cs typeface="Consolas"/>
              </a:rPr>
              <a:t>MINUTE</a:t>
            </a:r>
            <a:endParaRPr lang="en-US" altLang="en-US" sz="3000" dirty="0"/>
          </a:p>
        </p:txBody>
      </p:sp>
      <p:sp>
        <p:nvSpPr>
          <p:cNvPr id="526" name="textbox 526"/>
          <p:cNvSpPr/>
          <p:nvPr/>
        </p:nvSpPr>
        <p:spPr>
          <a:xfrm>
            <a:off x="910037" y="3450842"/>
            <a:ext cx="9305290" cy="1155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案例2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广告计费</a:t>
            </a:r>
            <a:r>
              <a:rPr sz="4000" spc="-6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</a:t>
            </a:r>
            <a:r>
              <a:rPr sz="4000" spc="0" dirty="0">
                <a:ln w="9525" cap="flat" cmpd="sng">
                  <a:solidFill>
                    <a:srgbClr val="92D05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曝光流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关联</a:t>
            </a:r>
            <a:r>
              <a:rPr sz="4000" spc="0" dirty="0">
                <a:ln w="9525" cap="flat" cmpd="sng">
                  <a:solidFill>
                    <a:srgbClr val="C9FE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点击流</a:t>
            </a:r>
            <a:endParaRPr lang="en-US" altLang="en-US" sz="4000" dirty="0"/>
          </a:p>
          <a:p>
            <a:pPr indent="1363345" algn="l" rtl="0" eaLnBrk="0">
              <a:lnSpc>
                <a:spcPct val="86000"/>
              </a:lnSpc>
              <a:spcBef>
                <a:spcPts val="570"/>
              </a:spcBef>
            </a:pPr>
            <a:r>
              <a:rPr sz="4000" spc="-8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点击发生在曝光</a:t>
            </a:r>
            <a:r>
              <a:rPr sz="4000" spc="-5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4000" spc="-80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分钟</a:t>
            </a:r>
            <a:r>
              <a:rPr sz="4000" spc="-5" dirty="0">
                <a:solidFill>
                  <a:srgbClr val="FF432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</a:t>
            </a:r>
            <a:endParaRPr lang="en-US" altLang="en-US" sz="4000" dirty="0"/>
          </a:p>
        </p:txBody>
      </p:sp>
      <p:sp>
        <p:nvSpPr>
          <p:cNvPr id="527" name="textbox 527"/>
          <p:cNvSpPr/>
          <p:nvPr/>
        </p:nvSpPr>
        <p:spPr>
          <a:xfrm>
            <a:off x="8967089" y="804164"/>
            <a:ext cx="6140450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99000"/>
              </a:lnSpc>
              <a:spcBef>
                <a:spcPts val="5"/>
              </a:spcBef>
            </a:pP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528" name="textbox 528"/>
          <p:cNvSpPr/>
          <p:nvPr/>
        </p:nvSpPr>
        <p:spPr>
          <a:xfrm>
            <a:off x="13380136" y="6816038"/>
            <a:ext cx="7193915" cy="661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5000"/>
              </a:lnSpc>
            </a:pPr>
            <a:r>
              <a:rPr sz="3600" spc="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增加时间区间</a:t>
            </a:r>
            <a:r>
              <a:rPr sz="3600" spc="-145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DDDDD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就成了 Interval Join</a:t>
            </a:r>
            <a:endParaRPr lang="en-US" altLang="en-US" sz="3600" dirty="0"/>
          </a:p>
        </p:txBody>
      </p:sp>
      <p:graphicFrame>
        <p:nvGraphicFramePr>
          <p:cNvPr id="529" name="table 529"/>
          <p:cNvGraphicFramePr>
            <a:graphicFrameLocks noGrp="1"/>
          </p:cNvGraphicFramePr>
          <p:nvPr/>
        </p:nvGraphicFramePr>
        <p:xfrm>
          <a:off x="3114643" y="6946603"/>
          <a:ext cx="2811145" cy="1534159"/>
        </p:xfrm>
        <a:graphic>
          <a:graphicData uri="http://schemas.openxmlformats.org/drawingml/2006/table">
            <a:tbl>
              <a:tblPr/>
              <a:tblGrid>
                <a:gridCol w="2811145"/>
              </a:tblGrid>
              <a:tr h="4305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9000"/>
                        </a:lnSpc>
                      </a:pPr>
                      <a:endParaRPr lang="en-US" altLang="en-US" sz="200" dirty="0"/>
                    </a:p>
                    <a:p>
                      <a:pPr indent="714375" algn="l" rtl="0" eaLnBrk="0">
                        <a:lnSpc>
                          <a:spcPts val="2655"/>
                        </a:lnSpc>
                        <a:spcBef>
                          <a:spcPts val="0"/>
                        </a:spcBef>
                      </a:pPr>
                      <a:r>
                        <a:rPr sz="19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25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92D05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6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C0E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E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0" name="path"/>
          <p:cNvSpPr/>
          <p:nvPr/>
        </p:nvSpPr>
        <p:spPr>
          <a:xfrm>
            <a:off x="6575900" y="8901149"/>
            <a:ext cx="1490781" cy="398692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2342" y="21"/>
                </a:moveTo>
                <a:lnTo>
                  <a:pt x="5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1" name="rect"/>
          <p:cNvSpPr/>
          <p:nvPr/>
        </p:nvSpPr>
        <p:spPr>
          <a:xfrm>
            <a:off x="8048929" y="6959393"/>
            <a:ext cx="28575" cy="1955617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6805032" y="8649934"/>
            <a:ext cx="1292387" cy="1132619"/>
            <a:chOff x="0" y="0"/>
            <a:chExt cx="1292387" cy="1132619"/>
          </a:xfrm>
        </p:grpSpPr>
        <p:pic>
          <p:nvPicPr>
            <p:cNvPr id="532" name="picture 5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17038" y="8519"/>
              <a:ext cx="1258303" cy="1115581"/>
            </a:xfrm>
            <a:prstGeom prst="rect">
              <a:avLst/>
            </a:prstGeom>
          </p:spPr>
        </p:pic>
        <p:sp>
          <p:nvSpPr>
            <p:cNvPr id="533" name="textbox 533"/>
            <p:cNvSpPr/>
            <p:nvPr/>
          </p:nvSpPr>
          <p:spPr>
            <a:xfrm>
              <a:off x="-12700" y="-12700"/>
              <a:ext cx="1318260" cy="12255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356870" indent="-40005" algn="l" rtl="0" eaLnBrk="0">
                <a:lnSpc>
                  <a:spcPct val="106000"/>
                </a:lnSpc>
                <a:tabLst>
                  <a:tab pos="325120" algn="l"/>
                </a:tabLst>
              </a:pPr>
              <a:r>
                <a:rPr sz="24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2400" spc="-11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400" spc="-7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11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2400" spc="-7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9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24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</a:t>
              </a:r>
              <a:r>
                <a:rPr sz="2200" spc="-9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</a:t>
              </a:r>
              <a:r>
                <a:rPr sz="2200" spc="-14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2200" spc="-4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2200" spc="-8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22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endParaRPr lang="en-US" altLang="en-US" sz="2200" dirty="0"/>
            </a:p>
          </p:txBody>
        </p:sp>
        <p:sp>
          <p:nvSpPr>
            <p:cNvPr id="534" name="path"/>
            <p:cNvSpPr/>
            <p:nvPr/>
          </p:nvSpPr>
          <p:spPr>
            <a:xfrm>
              <a:off x="979409" y="557791"/>
              <a:ext cx="312977" cy="574828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466" y="13"/>
                  </a:moveTo>
                  <a:lnTo>
                    <a:pt x="26" y="891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5" name="path"/>
            <p:cNvSpPr/>
            <p:nvPr/>
          </p:nvSpPr>
          <p:spPr>
            <a:xfrm>
              <a:off x="0" y="557791"/>
              <a:ext cx="312973" cy="574828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466" y="891"/>
                  </a:moveTo>
                  <a:lnTo>
                    <a:pt x="26" y="13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6" name="path"/>
            <p:cNvSpPr/>
            <p:nvPr/>
          </p:nvSpPr>
          <p:spPr>
            <a:xfrm>
              <a:off x="979409" y="0"/>
              <a:ext cx="312977" cy="574830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26" y="13"/>
                  </a:moveTo>
                  <a:lnTo>
                    <a:pt x="466" y="891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37" name="path"/>
            <p:cNvSpPr/>
            <p:nvPr/>
          </p:nvSpPr>
          <p:spPr>
            <a:xfrm>
              <a:off x="0" y="0"/>
              <a:ext cx="312973" cy="574830"/>
            </a:xfrm>
            <a:custGeom>
              <a:avLst/>
              <a:gdLst/>
              <a:ahLst/>
              <a:cxnLst/>
              <a:rect l="0" t="0" r="0" b="0"/>
              <a:pathLst>
                <a:path w="492" h="905">
                  <a:moveTo>
                    <a:pt x="26" y="891"/>
                  </a:moveTo>
                  <a:lnTo>
                    <a:pt x="466" y="13"/>
                  </a:lnTo>
                </a:path>
              </a:pathLst>
            </a:custGeom>
            <a:noFill/>
            <a:ln w="38100" cap="flat">
              <a:solidFill>
                <a:srgbClr val="C0E1FF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38" name="picture 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97423" y="9528047"/>
            <a:ext cx="1773935" cy="1115568"/>
          </a:xfrm>
          <a:prstGeom prst="rect">
            <a:avLst/>
          </a:prstGeom>
        </p:spPr>
      </p:pic>
      <p:sp>
        <p:nvSpPr>
          <p:cNvPr id="539" name="textbox 539"/>
          <p:cNvSpPr/>
          <p:nvPr/>
        </p:nvSpPr>
        <p:spPr>
          <a:xfrm>
            <a:off x="3457688" y="10590683"/>
            <a:ext cx="5168265" cy="589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445"/>
              </a:lnSpc>
            </a:pP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假设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4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等待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3100" spc="2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5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100" spc="30" dirty="0">
                <a:solidFill>
                  <a:srgbClr val="BFBF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钟</a:t>
            </a:r>
            <a:endParaRPr lang="en-US" altLang="en-US" sz="3100" dirty="0"/>
          </a:p>
        </p:txBody>
      </p:sp>
      <p:pic>
        <p:nvPicPr>
          <p:cNvPr id="540" name="picture 5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541" name="table 541"/>
          <p:cNvGraphicFramePr>
            <a:graphicFrameLocks noGrp="1"/>
          </p:cNvGraphicFramePr>
          <p:nvPr/>
        </p:nvGraphicFramePr>
        <p:xfrm>
          <a:off x="8209076" y="7703653"/>
          <a:ext cx="3330575" cy="466725"/>
        </p:xfrm>
        <a:graphic>
          <a:graphicData uri="http://schemas.openxmlformats.org/drawingml/2006/table">
            <a:tbl>
              <a:tblPr/>
              <a:tblGrid>
                <a:gridCol w="3330575"/>
              </a:tblGrid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300" dirty="0"/>
                    </a:p>
                    <a:p>
                      <a:pPr indent="568960" algn="l" rtl="0" eaLnBrk="0">
                        <a:lnSpc>
                          <a:spcPts val="2655"/>
                        </a:lnSpc>
                      </a:pP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(ad,</a:t>
                      </a:r>
                      <a:r>
                        <a:rPr sz="1900" spc="-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impression,</a:t>
                      </a:r>
                      <a:r>
                        <a:rPr sz="1900" spc="-11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click)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2" name="path"/>
          <p:cNvSpPr/>
          <p:nvPr/>
        </p:nvSpPr>
        <p:spPr>
          <a:xfrm>
            <a:off x="6575900" y="6574568"/>
            <a:ext cx="1490781" cy="398684"/>
          </a:xfrm>
          <a:custGeom>
            <a:avLst/>
            <a:gdLst/>
            <a:ahLst/>
            <a:cxnLst/>
            <a:rect l="0" t="0" r="0" b="0"/>
            <a:pathLst>
              <a:path w="2347" h="627">
                <a:moveTo>
                  <a:pt x="5" y="21"/>
                </a:moveTo>
                <a:lnTo>
                  <a:pt x="2342" y="606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3" name="picture 5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822071" y="6053328"/>
            <a:ext cx="1258303" cy="1115580"/>
          </a:xfrm>
          <a:prstGeom prst="rect">
            <a:avLst/>
          </a:prstGeom>
        </p:spPr>
      </p:pic>
      <p:sp>
        <p:nvSpPr>
          <p:cNvPr id="544" name="textbox 544"/>
          <p:cNvSpPr/>
          <p:nvPr/>
        </p:nvSpPr>
        <p:spPr>
          <a:xfrm>
            <a:off x="6792332" y="6032108"/>
            <a:ext cx="1318260" cy="1219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indent="316865" algn="l" rtl="0" eaLnBrk="0">
              <a:lnSpc>
                <a:spcPts val="3080"/>
              </a:lnSpc>
              <a:spcBef>
                <a:spcPts val="5"/>
              </a:spcBef>
              <a:tabLst>
                <a:tab pos="325120" algn="l"/>
              </a:tabLst>
            </a:pP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300" spc="-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300" spc="-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2300" dirty="0"/>
          </a:p>
          <a:p>
            <a:pPr algn="l" rtl="0" eaLnBrk="0">
              <a:lnSpc>
                <a:spcPct val="101000"/>
              </a:lnSpc>
            </a:pPr>
            <a:endParaRPr lang="en-US" altLang="en-US" sz="600" dirty="0"/>
          </a:p>
          <a:p>
            <a:pPr indent="308610" algn="l" rtl="0" eaLnBrk="0">
              <a:lnSpc>
                <a:spcPct val="81000"/>
              </a:lnSpc>
              <a:spcBef>
                <a:spcPts val="5"/>
              </a:spcBef>
              <a:tabLst>
                <a:tab pos="325120" algn="l"/>
              </a:tabLst>
            </a:pPr>
            <a:r>
              <a:rPr sz="20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0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11</a:t>
            </a:r>
            <a:r>
              <a:rPr sz="2000" spc="-1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0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000" spc="-7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0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en-US" altLang="en-US" sz="2000" dirty="0"/>
          </a:p>
        </p:txBody>
      </p:sp>
      <p:sp>
        <p:nvSpPr>
          <p:cNvPr id="545" name="path"/>
          <p:cNvSpPr/>
          <p:nvPr/>
        </p:nvSpPr>
        <p:spPr>
          <a:xfrm>
            <a:off x="6805032" y="6622248"/>
            <a:ext cx="312973" cy="555180"/>
          </a:xfrm>
          <a:custGeom>
            <a:avLst/>
            <a:gdLst/>
            <a:ahLst/>
            <a:cxnLst/>
            <a:rect l="0" t="0" r="0" b="0"/>
            <a:pathLst>
              <a:path w="492" h="874">
                <a:moveTo>
                  <a:pt x="466" y="861"/>
                </a:moveTo>
                <a:lnTo>
                  <a:pt x="26" y="12"/>
                </a:lnTo>
              </a:path>
            </a:pathLst>
          </a:custGeom>
          <a:noFill/>
          <a:ln w="36797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6" name="path"/>
          <p:cNvSpPr/>
          <p:nvPr/>
        </p:nvSpPr>
        <p:spPr>
          <a:xfrm>
            <a:off x="7784442" y="6044808"/>
            <a:ext cx="312977" cy="555915"/>
          </a:xfrm>
          <a:custGeom>
            <a:avLst/>
            <a:gdLst/>
            <a:ahLst/>
            <a:cxnLst/>
            <a:rect l="0" t="0" r="0" b="0"/>
            <a:pathLst>
              <a:path w="492" h="875">
                <a:moveTo>
                  <a:pt x="26" y="12"/>
                </a:moveTo>
                <a:lnTo>
                  <a:pt x="466" y="862"/>
                </a:lnTo>
              </a:path>
            </a:pathLst>
          </a:custGeom>
          <a:noFill/>
          <a:ln w="36846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7" name="path"/>
          <p:cNvSpPr/>
          <p:nvPr/>
        </p:nvSpPr>
        <p:spPr>
          <a:xfrm>
            <a:off x="6805032" y="6044808"/>
            <a:ext cx="312973" cy="555915"/>
          </a:xfrm>
          <a:custGeom>
            <a:avLst/>
            <a:gdLst/>
            <a:ahLst/>
            <a:cxnLst/>
            <a:rect l="0" t="0" r="0" b="0"/>
            <a:pathLst>
              <a:path w="492" h="875">
                <a:moveTo>
                  <a:pt x="26" y="862"/>
                </a:moveTo>
                <a:lnTo>
                  <a:pt x="466" y="12"/>
                </a:lnTo>
              </a:path>
            </a:pathLst>
          </a:custGeom>
          <a:noFill/>
          <a:ln w="36846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8" name="picture 5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921499" y="5555680"/>
            <a:ext cx="1134254" cy="1199017"/>
          </a:xfrm>
          <a:prstGeom prst="rect">
            <a:avLst/>
          </a:prstGeom>
        </p:spPr>
      </p:pic>
      <p:sp>
        <p:nvSpPr>
          <p:cNvPr id="549" name="textbox 549"/>
          <p:cNvSpPr/>
          <p:nvPr/>
        </p:nvSpPr>
        <p:spPr>
          <a:xfrm>
            <a:off x="914609" y="6980835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广告曝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</a:t>
            </a:r>
            <a:r>
              <a:rPr sz="31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550" name="textbox 550"/>
          <p:cNvSpPr/>
          <p:nvPr/>
        </p:nvSpPr>
        <p:spPr>
          <a:xfrm>
            <a:off x="914612" y="8486547"/>
            <a:ext cx="200787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广告点</a:t>
            </a:r>
            <a:r>
              <a:rPr sz="31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击</a:t>
            </a:r>
            <a:r>
              <a:rPr sz="31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551" name="textbox 551"/>
          <p:cNvSpPr/>
          <p:nvPr/>
        </p:nvSpPr>
        <p:spPr>
          <a:xfrm>
            <a:off x="6958520" y="7662774"/>
            <a:ext cx="793750" cy="654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100" spc="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1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100" dirty="0"/>
          </a:p>
        </p:txBody>
      </p:sp>
      <p:sp>
        <p:nvSpPr>
          <p:cNvPr id="552" name="path"/>
          <p:cNvSpPr/>
          <p:nvPr/>
        </p:nvSpPr>
        <p:spPr>
          <a:xfrm>
            <a:off x="11530012" y="7488574"/>
            <a:ext cx="458726" cy="897265"/>
          </a:xfrm>
          <a:custGeom>
            <a:avLst/>
            <a:gdLst/>
            <a:ahLst/>
            <a:cxnLst/>
            <a:rect l="0" t="0" r="0" b="0"/>
            <a:pathLst>
              <a:path w="722" h="1413">
                <a:moveTo>
                  <a:pt x="15" y="15"/>
                </a:moveTo>
                <a:lnTo>
                  <a:pt x="706" y="706"/>
                </a:lnTo>
                <a:lnTo>
                  <a:pt x="15" y="139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3" name="path"/>
          <p:cNvSpPr/>
          <p:nvPr/>
        </p:nvSpPr>
        <p:spPr>
          <a:xfrm>
            <a:off x="5901564" y="6742766"/>
            <a:ext cx="436245" cy="852287"/>
          </a:xfrm>
          <a:custGeom>
            <a:avLst/>
            <a:gdLst/>
            <a:ahLst/>
            <a:cxnLst/>
            <a:rect l="0" t="0" r="0" b="0"/>
            <a:pathLst>
              <a:path w="687" h="1342">
                <a:moveTo>
                  <a:pt x="15" y="15"/>
                </a:moveTo>
                <a:lnTo>
                  <a:pt x="671" y="671"/>
                </a:lnTo>
                <a:lnTo>
                  <a:pt x="15" y="1326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4" name="textbox 554"/>
          <p:cNvSpPr/>
          <p:nvPr/>
        </p:nvSpPr>
        <p:spPr>
          <a:xfrm>
            <a:off x="4185526" y="8482076"/>
            <a:ext cx="109728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2655"/>
              </a:lnSpc>
            </a:pP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(ad,</a:t>
            </a:r>
            <a:r>
              <a:rPr sz="1900" spc="-7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click)</a:t>
            </a:r>
            <a:endParaRPr lang="en-US" altLang="en-US" sz="1900" dirty="0"/>
          </a:p>
        </p:txBody>
      </p:sp>
      <p:sp>
        <p:nvSpPr>
          <p:cNvPr id="555" name="path"/>
          <p:cNvSpPr/>
          <p:nvPr/>
        </p:nvSpPr>
        <p:spPr>
          <a:xfrm>
            <a:off x="5901564" y="8248415"/>
            <a:ext cx="436245" cy="436248"/>
          </a:xfrm>
          <a:custGeom>
            <a:avLst/>
            <a:gdLst/>
            <a:ahLst/>
            <a:cxnLst/>
            <a:rect l="0" t="0" r="0" b="0"/>
            <a:pathLst>
              <a:path w="687" h="687">
                <a:moveTo>
                  <a:pt x="15" y="15"/>
                </a:moveTo>
                <a:lnTo>
                  <a:pt x="671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path"/>
          <p:cNvSpPr/>
          <p:nvPr/>
        </p:nvSpPr>
        <p:spPr>
          <a:xfrm>
            <a:off x="5901564" y="8664458"/>
            <a:ext cx="436245" cy="436244"/>
          </a:xfrm>
          <a:custGeom>
            <a:avLst/>
            <a:gdLst/>
            <a:ahLst/>
            <a:cxnLst/>
            <a:rect l="0" t="0" r="0" b="0"/>
            <a:pathLst>
              <a:path w="687" h="686">
                <a:moveTo>
                  <a:pt x="671" y="15"/>
                </a:moveTo>
                <a:lnTo>
                  <a:pt x="15" y="671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7" name="path"/>
          <p:cNvSpPr/>
          <p:nvPr/>
        </p:nvSpPr>
        <p:spPr>
          <a:xfrm>
            <a:off x="3114643" y="8456435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8" name="path"/>
          <p:cNvSpPr/>
          <p:nvPr/>
        </p:nvSpPr>
        <p:spPr>
          <a:xfrm>
            <a:off x="3114643" y="6950787"/>
            <a:ext cx="228226" cy="436245"/>
          </a:xfrm>
          <a:custGeom>
            <a:avLst/>
            <a:gdLst/>
            <a:ahLst/>
            <a:cxnLst/>
            <a:rect l="0" t="0" r="0" b="0"/>
            <a:pathLst>
              <a:path w="359" h="687">
                <a:moveTo>
                  <a:pt x="15" y="671"/>
                </a:moveTo>
                <a:lnTo>
                  <a:pt x="343" y="343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9" name="rect"/>
          <p:cNvSpPr/>
          <p:nvPr/>
        </p:nvSpPr>
        <p:spPr>
          <a:xfrm>
            <a:off x="3124746" y="8868291"/>
            <a:ext cx="2786921" cy="28575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0" name="rect"/>
          <p:cNvSpPr/>
          <p:nvPr/>
        </p:nvSpPr>
        <p:spPr>
          <a:xfrm>
            <a:off x="6565079" y="6588429"/>
            <a:ext cx="28575" cy="269755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1" name="rect"/>
          <p:cNvSpPr/>
          <p:nvPr/>
        </p:nvSpPr>
        <p:spPr>
          <a:xfrm>
            <a:off x="7100967" y="6034278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2" name="rect"/>
          <p:cNvSpPr/>
          <p:nvPr/>
        </p:nvSpPr>
        <p:spPr>
          <a:xfrm>
            <a:off x="7100967" y="8639402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3" name="rect"/>
          <p:cNvSpPr/>
          <p:nvPr/>
        </p:nvSpPr>
        <p:spPr>
          <a:xfrm>
            <a:off x="7100967" y="9754983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4" name="path"/>
          <p:cNvSpPr/>
          <p:nvPr/>
        </p:nvSpPr>
        <p:spPr>
          <a:xfrm>
            <a:off x="7100967" y="7149858"/>
            <a:ext cx="700514" cy="38100"/>
          </a:xfrm>
          <a:custGeom>
            <a:avLst/>
            <a:gdLst/>
            <a:ahLst/>
            <a:cxnLst/>
            <a:rect l="0" t="0" r="0" b="0"/>
            <a:pathLst>
              <a:path w="1103" h="60">
                <a:moveTo>
                  <a:pt x="1103" y="30"/>
                </a:moveTo>
                <a:lnTo>
                  <a:pt x="0" y="30"/>
                </a:lnTo>
              </a:path>
            </a:pathLst>
          </a:custGeom>
          <a:noFill/>
          <a:ln w="38100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5" name="rect"/>
          <p:cNvSpPr/>
          <p:nvPr/>
        </p:nvSpPr>
        <p:spPr>
          <a:xfrm>
            <a:off x="11525828" y="7498677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6" name="rect"/>
          <p:cNvSpPr/>
          <p:nvPr/>
        </p:nvSpPr>
        <p:spPr>
          <a:xfrm>
            <a:off x="11525828" y="8156473"/>
            <a:ext cx="28575" cy="219264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7" name="rect"/>
          <p:cNvSpPr/>
          <p:nvPr/>
        </p:nvSpPr>
        <p:spPr>
          <a:xfrm>
            <a:off x="5897379" y="8882578"/>
            <a:ext cx="28575" cy="208021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8" name="rect"/>
          <p:cNvSpPr/>
          <p:nvPr/>
        </p:nvSpPr>
        <p:spPr>
          <a:xfrm>
            <a:off x="5897379" y="6752869"/>
            <a:ext cx="28575" cy="208021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896620" y="5875655"/>
            <a:ext cx="11061065" cy="152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5000"/>
              </a:lnSpc>
            </a:pPr>
            <a:r>
              <a:rPr sz="20300" spc="-50" baseline="-10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10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3100" spc="-86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50" baseline="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数仓与数据集</a:t>
            </a:r>
            <a:r>
              <a:rPr sz="13500" spc="-5" baseline="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8775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0" name="picture 5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79451" y="3167036"/>
            <a:ext cx="12191961" cy="2235200"/>
          </a:xfrm>
          <a:prstGeom prst="rect">
            <a:avLst/>
          </a:prstGeom>
        </p:spPr>
      </p:pic>
      <p:sp>
        <p:nvSpPr>
          <p:cNvPr id="571" name="rect"/>
          <p:cNvSpPr/>
          <p:nvPr/>
        </p:nvSpPr>
        <p:spPr>
          <a:xfrm>
            <a:off x="8944280" y="7157287"/>
            <a:ext cx="6554418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2" name="picture 5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930384" y="8772143"/>
            <a:ext cx="4584191" cy="1222247"/>
          </a:xfrm>
          <a:prstGeom prst="rect">
            <a:avLst/>
          </a:prstGeom>
        </p:spPr>
      </p:pic>
      <p:graphicFrame>
        <p:nvGraphicFramePr>
          <p:cNvPr id="573" name="table 573"/>
          <p:cNvGraphicFramePr>
            <a:graphicFrameLocks noGrp="1"/>
          </p:cNvGraphicFramePr>
          <p:nvPr/>
        </p:nvGraphicFramePr>
        <p:xfrm>
          <a:off x="8937930" y="7150937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indent="1399540" algn="l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4000" spc="-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</a:t>
                      </a:r>
                      <a:r>
                        <a:rPr sz="4000" spc="-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联</a:t>
                      </a:r>
                      <a:r>
                        <a:rPr sz="4000" spc="-8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Changelog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4" name="rect"/>
          <p:cNvSpPr/>
          <p:nvPr/>
        </p:nvSpPr>
        <p:spPr>
          <a:xfrm>
            <a:off x="16533876" y="7157287"/>
            <a:ext cx="6554342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5" name="picture 5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309335" y="8772143"/>
            <a:ext cx="3005328" cy="1222247"/>
          </a:xfrm>
          <a:prstGeom prst="rect">
            <a:avLst/>
          </a:prstGeom>
        </p:spPr>
      </p:pic>
      <p:graphicFrame>
        <p:nvGraphicFramePr>
          <p:cNvPr id="576" name="table 576"/>
          <p:cNvGraphicFramePr>
            <a:graphicFrameLocks noGrp="1"/>
          </p:cNvGraphicFramePr>
          <p:nvPr/>
        </p:nvGraphicFramePr>
        <p:xfrm>
          <a:off x="16527526" y="7150937"/>
          <a:ext cx="6566535" cy="4076700"/>
        </p:xfrm>
        <a:graphic>
          <a:graphicData uri="http://schemas.openxmlformats.org/drawingml/2006/table">
            <a:tbl>
              <a:tblPr/>
              <a:tblGrid>
                <a:gridCol w="6566535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18948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关联</a:t>
                      </a:r>
                      <a:r>
                        <a:rPr sz="4000" spc="-20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4000" spc="-1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4000" spc="-1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7" name="rect"/>
          <p:cNvSpPr/>
          <p:nvPr/>
        </p:nvSpPr>
        <p:spPr>
          <a:xfrm>
            <a:off x="1178783" y="7157287"/>
            <a:ext cx="6554437" cy="4064001"/>
          </a:xfrm>
          <a:prstGeom prst="rect">
            <a:avLst/>
          </a:prstGeom>
          <a:solidFill>
            <a:srgbClr val="7F7F7F">
              <a:alpha val="2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8" name="picture 5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82367" y="8772143"/>
            <a:ext cx="4547615" cy="1222247"/>
          </a:xfrm>
          <a:prstGeom prst="rect">
            <a:avLst/>
          </a:prstGeom>
        </p:spPr>
      </p:pic>
      <p:graphicFrame>
        <p:nvGraphicFramePr>
          <p:cNvPr id="579" name="table 579"/>
          <p:cNvGraphicFramePr>
            <a:graphicFrameLocks noGrp="1"/>
          </p:cNvGraphicFramePr>
          <p:nvPr/>
        </p:nvGraphicFramePr>
        <p:xfrm>
          <a:off x="1172433" y="7150937"/>
          <a:ext cx="6566534" cy="4076700"/>
        </p:xfrm>
        <a:graphic>
          <a:graphicData uri="http://schemas.openxmlformats.org/drawingml/2006/table">
            <a:tbl>
              <a:tblPr/>
              <a:tblGrid>
                <a:gridCol w="6566534"/>
              </a:tblGrid>
              <a:tr h="4064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indent="1417955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4000" spc="-3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关联</a:t>
                      </a:r>
                      <a:r>
                        <a:rPr sz="4000" spc="-24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2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Lookup</a:t>
                      </a:r>
                      <a:r>
                        <a:rPr sz="4000" spc="-240" dirty="0"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4000" spc="-15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4000" spc="0" dirty="0">
                          <a:ln w="9525" cap="flat" cmpd="sng">
                            <a:solidFill>
                              <a:srgbClr val="F79646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7964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0" name="textbox 580"/>
          <p:cNvSpPr/>
          <p:nvPr/>
        </p:nvSpPr>
        <p:spPr>
          <a:xfrm>
            <a:off x="8444865" y="804164"/>
            <a:ext cx="7118984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</p:txBody>
      </p:sp>
      <p:sp>
        <p:nvSpPr>
          <p:cNvPr id="581" name="textbox 581"/>
          <p:cNvSpPr/>
          <p:nvPr/>
        </p:nvSpPr>
        <p:spPr>
          <a:xfrm>
            <a:off x="16409798" y="6104635"/>
            <a:ext cx="1653539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25"/>
              </a:lnSpc>
            </a:pPr>
            <a:r>
              <a:rPr sz="12000" b="1" i="1" spc="-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</a:t>
            </a:r>
            <a:r>
              <a:rPr sz="12000" b="1" i="1" spc="-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endParaRPr lang="en-US" altLang="en-US" sz="12000" dirty="0"/>
          </a:p>
        </p:txBody>
      </p:sp>
      <p:sp>
        <p:nvSpPr>
          <p:cNvPr id="582" name="textbox 582"/>
          <p:cNvSpPr/>
          <p:nvPr/>
        </p:nvSpPr>
        <p:spPr>
          <a:xfrm>
            <a:off x="1101738" y="6104635"/>
            <a:ext cx="1647825" cy="2150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6725"/>
              </a:lnSpc>
            </a:pPr>
            <a:r>
              <a:rPr sz="12000" b="1" i="1" spc="-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#1</a:t>
            </a:r>
            <a:endParaRPr lang="en-US" altLang="en-US" sz="12000" dirty="0"/>
          </a:p>
        </p:txBody>
      </p:sp>
      <p:pic>
        <p:nvPicPr>
          <p:cNvPr id="583" name="picture 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584" name="textbox 584"/>
          <p:cNvSpPr/>
          <p:nvPr/>
        </p:nvSpPr>
        <p:spPr>
          <a:xfrm>
            <a:off x="9018740" y="6546594"/>
            <a:ext cx="1670685" cy="1499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2000" b="1" i="1" spc="-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#2</a:t>
            </a:r>
            <a:endParaRPr lang="en-US" altLang="en-US" sz="1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796903" y="2444483"/>
            <a:ext cx="11755843" cy="6344754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21600000">
            <a:off x="406224" y="4709159"/>
            <a:ext cx="10132235" cy="6355080"/>
            <a:chOff x="0" y="0"/>
            <a:chExt cx="10132235" cy="6355080"/>
          </a:xfrm>
        </p:grpSpPr>
        <p:sp>
          <p:nvSpPr>
            <p:cNvPr id="587" name="rect"/>
            <p:cNvSpPr/>
            <p:nvPr/>
          </p:nvSpPr>
          <p:spPr>
            <a:xfrm>
              <a:off x="0" y="0"/>
              <a:ext cx="10132235" cy="6355080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88" name="picture 5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3230038" y="3267456"/>
              <a:ext cx="3511295" cy="2526791"/>
            </a:xfrm>
            <a:prstGeom prst="rect">
              <a:avLst/>
            </a:prstGeom>
          </p:spPr>
        </p:pic>
        <p:pic>
          <p:nvPicPr>
            <p:cNvPr id="589" name="picture 5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528487" y="2913888"/>
              <a:ext cx="883920" cy="1652016"/>
            </a:xfrm>
            <a:prstGeom prst="rect">
              <a:avLst/>
            </a:prstGeom>
          </p:spPr>
        </p:pic>
        <p:sp>
          <p:nvSpPr>
            <p:cNvPr id="590" name="textbox 590"/>
            <p:cNvSpPr/>
            <p:nvPr/>
          </p:nvSpPr>
          <p:spPr>
            <a:xfrm>
              <a:off x="2626255" y="2484220"/>
              <a:ext cx="6245225" cy="30365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651000" algn="l" rtl="0" eaLnBrk="0">
                <a:lnSpc>
                  <a:spcPts val="3890"/>
                </a:lnSpc>
              </a:pP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Fl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ink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SQL</a:t>
              </a: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        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点击宽表</a:t>
              </a:r>
              <a:endParaRPr lang="en-US" altLang="en-US" sz="28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indent="12700" algn="l" rtl="0" eaLnBrk="0">
                <a:lnSpc>
                  <a:spcPts val="3430"/>
                </a:lnSpc>
                <a:spcBef>
                  <a:spcPts val="730"/>
                </a:spcBef>
              </a:pP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async</a:t>
              </a:r>
              <a:r>
                <a:rPr sz="2400" spc="-3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lookup</a:t>
              </a:r>
              <a:r>
                <a:rPr sz="2400" spc="-3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</a:t>
              </a:r>
              <a:r>
                <a:rPr sz="2400" spc="-2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In-mem</a:t>
              </a:r>
              <a:r>
                <a:rPr sz="2400" spc="-2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cache</a:t>
              </a:r>
              <a:endParaRPr lang="en-US" altLang="en-US" sz="24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13569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实时用户画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像</a:t>
              </a:r>
              <a:endParaRPr lang="en-US" altLang="en-US" sz="2800" dirty="0"/>
            </a:p>
          </p:txBody>
        </p:sp>
        <p:pic>
          <p:nvPicPr>
            <p:cNvPr id="591" name="picture 5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69007" y="1185671"/>
              <a:ext cx="1414271" cy="1328928"/>
            </a:xfrm>
            <a:prstGeom prst="rect">
              <a:avLst/>
            </a:prstGeom>
          </p:spPr>
        </p:pic>
        <p:pic>
          <p:nvPicPr>
            <p:cNvPr id="592" name="picture 5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7491142" y="1185671"/>
              <a:ext cx="1414271" cy="1328928"/>
            </a:xfrm>
            <a:prstGeom prst="rect">
              <a:avLst/>
            </a:prstGeom>
          </p:spPr>
        </p:pic>
        <p:pic>
          <p:nvPicPr>
            <p:cNvPr id="593" name="picture 59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4336539" y="1280166"/>
              <a:ext cx="1155173" cy="1155172"/>
            </a:xfrm>
            <a:prstGeom prst="rect">
              <a:avLst/>
            </a:prstGeom>
          </p:spPr>
        </p:pic>
        <p:pic>
          <p:nvPicPr>
            <p:cNvPr id="594" name="picture 5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6045197" y="2093608"/>
              <a:ext cx="783005" cy="152400"/>
            </a:xfrm>
            <a:prstGeom prst="rect">
              <a:avLst/>
            </a:prstGeom>
          </p:spPr>
        </p:pic>
        <p:pic>
          <p:nvPicPr>
            <p:cNvPr id="595" name="picture 5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2971136" y="2030844"/>
              <a:ext cx="782992" cy="152400"/>
            </a:xfrm>
            <a:prstGeom prst="rect">
              <a:avLst/>
            </a:prstGeom>
          </p:spPr>
        </p:pic>
      </p:grpSp>
      <p:sp>
        <p:nvSpPr>
          <p:cNvPr id="596" name="textbox 596"/>
          <p:cNvSpPr/>
          <p:nvPr/>
        </p:nvSpPr>
        <p:spPr>
          <a:xfrm>
            <a:off x="12276087" y="9030258"/>
            <a:ext cx="10655300" cy="3811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7000"/>
              </a:lnSpc>
              <a:spcBef>
                <a:spcPts val="109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9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维度表的更新不触发结果的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</a:t>
            </a:r>
            <a:endParaRPr lang="en-US" altLang="en-US" sz="36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5000"/>
              </a:lnSpc>
              <a:spcBef>
                <a:spcPts val="108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0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维度数据存储在数据库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endParaRPr lang="en-US" altLang="en-US" sz="36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indent="40640" algn="l" rtl="0" eaLnBrk="0">
              <a:lnSpc>
                <a:spcPct val="86000"/>
              </a:lnSpc>
              <a:spcBef>
                <a:spcPts val="109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1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适用于实时性要求较高的场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景</a:t>
            </a:r>
            <a:endParaRPr lang="en-US" altLang="en-US" sz="3600" dirty="0"/>
          </a:p>
          <a:p>
            <a:pPr algn="l" rtl="0" eaLnBrk="0">
              <a:lnSpc>
                <a:spcPct val="106000"/>
              </a:lnSpc>
            </a:pPr>
            <a:endParaRPr lang="en-US" altLang="en-US" sz="1400" dirty="0"/>
          </a:p>
          <a:p>
            <a:pPr indent="40640" algn="l" rtl="0" eaLnBrk="0">
              <a:lnSpc>
                <a:spcPts val="5000"/>
              </a:lnSpc>
              <a:spcBef>
                <a:spcPts val="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一般会开启</a:t>
            </a:r>
            <a:r>
              <a:rPr sz="3600" spc="-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sync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和内存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cache</a:t>
            </a:r>
            <a:r>
              <a:rPr sz="3600" spc="-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提升查询效率</a:t>
            </a:r>
            <a:endParaRPr lang="en-US" altLang="en-US" sz="3600" dirty="0"/>
          </a:p>
        </p:txBody>
      </p:sp>
      <p:sp>
        <p:nvSpPr>
          <p:cNvPr id="597" name="textbox 597"/>
          <p:cNvSpPr/>
          <p:nvPr/>
        </p:nvSpPr>
        <p:spPr>
          <a:xfrm>
            <a:off x="5560695" y="804164"/>
            <a:ext cx="12889865" cy="148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11505"/>
              </a:lnSpc>
            </a:pP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6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oo</a:t>
            </a:r>
            <a:r>
              <a:rPr sz="7900" spc="1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up</a:t>
            </a:r>
            <a:r>
              <a:rPr sz="7900" spc="1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7900" dirty="0"/>
          </a:p>
        </p:txBody>
      </p:sp>
      <p:sp>
        <p:nvSpPr>
          <p:cNvPr id="598" name="textbox 598"/>
          <p:cNvSpPr/>
          <p:nvPr/>
        </p:nvSpPr>
        <p:spPr>
          <a:xfrm>
            <a:off x="910037" y="3447794"/>
            <a:ext cx="8288019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案例3</a:t>
            </a:r>
            <a:r>
              <a:rPr sz="4000" spc="-12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用户点击流关联实时用户画像</a:t>
            </a:r>
            <a:endParaRPr lang="en-US" altLang="en-US" sz="4000" dirty="0"/>
          </a:p>
        </p:txBody>
      </p:sp>
      <p:pic>
        <p:nvPicPr>
          <p:cNvPr id="599" name="picture 5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00" name="textbox 600"/>
          <p:cNvSpPr/>
          <p:nvPr/>
        </p:nvSpPr>
        <p:spPr>
          <a:xfrm>
            <a:off x="1621002" y="7307070"/>
            <a:ext cx="1059180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点击表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5313311" y="2786430"/>
            <a:ext cx="14287487" cy="5631256"/>
            <a:chOff x="0" y="0"/>
            <a:chExt cx="14287487" cy="5631256"/>
          </a:xfrm>
        </p:grpSpPr>
        <p:sp>
          <p:nvSpPr>
            <p:cNvPr id="602" name="textbox 602"/>
            <p:cNvSpPr/>
            <p:nvPr/>
          </p:nvSpPr>
          <p:spPr>
            <a:xfrm>
              <a:off x="0" y="0"/>
              <a:ext cx="14287500" cy="5669279"/>
            </a:xfrm>
            <a:prstGeom prst="rect">
              <a:avLst/>
            </a:prstGeom>
            <a:solidFill>
              <a:srgbClr val="2A3143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indent="6331585" algn="l" rtl="0" eaLnBrk="0">
                <a:lnSpc>
                  <a:spcPct val="78000"/>
                </a:lnSpc>
                <a:spcBef>
                  <a:spcPts val="5"/>
                </a:spcBef>
              </a:pP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li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nk</a:t>
              </a:r>
              <a:r>
                <a:rPr sz="2800" spc="-4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Q</a:t>
              </a:r>
              <a:r>
                <a:rPr sz="28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endParaRPr lang="en-US" altLang="en-US" sz="2800" dirty="0"/>
            </a:p>
            <a:p>
              <a:pPr indent="7676515" algn="l" rtl="0" eaLnBrk="0">
                <a:lnSpc>
                  <a:spcPts val="7390"/>
                </a:lnSpc>
                <a:spcBef>
                  <a:spcPts val="305"/>
                </a:spcBef>
              </a:pPr>
              <a:r>
                <a:rPr sz="28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2800" spc="-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oo</a:t>
              </a:r>
              <a:r>
                <a:rPr sz="280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800" spc="-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</a:t>
              </a:r>
              <a:r>
                <a:rPr sz="28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</a:t>
              </a:r>
              <a:endParaRPr lang="en-US" altLang="en-US" sz="28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indent="6158865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直播间高速缓</a:t>
              </a:r>
              <a:r>
                <a:rPr sz="2800" spc="-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存</a:t>
              </a:r>
              <a:endParaRPr lang="en-US" altLang="en-US" sz="2800" dirty="0"/>
            </a:p>
          </p:txBody>
        </p:sp>
        <p:sp>
          <p:nvSpPr>
            <p:cNvPr id="603" name="textbox 603"/>
            <p:cNvSpPr/>
            <p:nvPr/>
          </p:nvSpPr>
          <p:spPr>
            <a:xfrm>
              <a:off x="9870478" y="1823160"/>
              <a:ext cx="2105025" cy="391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6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6000"/>
                </a:lnSpc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直播互动宽表</a:t>
              </a:r>
              <a:endParaRPr lang="en-US" altLang="en-US" sz="2800" dirty="0"/>
            </a:p>
          </p:txBody>
        </p:sp>
        <p:sp>
          <p:nvSpPr>
            <p:cNvPr id="604" name="textbox 604"/>
            <p:cNvSpPr/>
            <p:nvPr/>
          </p:nvSpPr>
          <p:spPr>
            <a:xfrm>
              <a:off x="2211234" y="1824582"/>
              <a:ext cx="2105025" cy="386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4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5000"/>
                </a:lnSpc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直播互动数据</a:t>
              </a:r>
              <a:endParaRPr lang="en-US" altLang="en-US" sz="2800" dirty="0"/>
            </a:p>
          </p:txBody>
        </p:sp>
      </p:grpSp>
      <p:sp>
        <p:nvSpPr>
          <p:cNvPr id="605" name="textbox 605"/>
          <p:cNvSpPr/>
          <p:nvPr/>
        </p:nvSpPr>
        <p:spPr>
          <a:xfrm>
            <a:off x="14339368" y="8972804"/>
            <a:ext cx="9330055" cy="2126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indent="24765" algn="l" rtl="0" eaLnBrk="0">
              <a:lnSpc>
                <a:spcPct val="92000"/>
              </a:lnSpc>
            </a:pPr>
            <a:r>
              <a:rPr sz="32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</a:t>
            </a:r>
            <a:r>
              <a:rPr sz="3200" spc="-77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2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7000"/>
              </a:lnSpc>
              <a:spcBef>
                <a:spcPts val="1080"/>
              </a:spcBef>
            </a:pPr>
            <a:r>
              <a:rPr sz="3600" spc="-1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6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直播间数据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到</a:t>
            </a:r>
            <a:r>
              <a:rPr sz="3600" spc="-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Redis</a:t>
            </a:r>
            <a:r>
              <a:rPr sz="3600" spc="-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</a:t>
            </a:r>
            <a:r>
              <a:rPr sz="3600" spc="-18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可能晚于直播数据</a:t>
            </a:r>
            <a:endParaRPr lang="en-US" altLang="en-US" sz="36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indent="12700" algn="l" rtl="0" eaLnBrk="0">
              <a:lnSpc>
                <a:spcPct val="85000"/>
              </a:lnSpc>
              <a:spcBef>
                <a:spcPts val="5"/>
              </a:spcBef>
            </a:pP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1270" dirty="0">
                <a:solidFill>
                  <a:srgbClr val="FFC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导致直播数据无法关联上直播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r>
              <a:rPr sz="36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altLang="en-US" sz="3600" dirty="0"/>
          </a:p>
        </p:txBody>
      </p:sp>
      <p:sp>
        <p:nvSpPr>
          <p:cNvPr id="606" name="textbox 606"/>
          <p:cNvSpPr/>
          <p:nvPr/>
        </p:nvSpPr>
        <p:spPr>
          <a:xfrm>
            <a:off x="2500033" y="1127252"/>
            <a:ext cx="18977610" cy="1063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  <a:spcBef>
                <a:spcPts val="0"/>
              </a:spcBef>
            </a:pPr>
            <a:r>
              <a:rPr sz="7900" spc="13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</a:t>
            </a:r>
            <a:r>
              <a:rPr sz="7900" spc="8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7900" spc="13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：直播互动数据关联实时直播间维</a:t>
            </a:r>
            <a:r>
              <a:rPr sz="7900" spc="100" dirty="0">
                <a:ln w="222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endParaRPr lang="en-US" altLang="en-US" sz="7900" dirty="0"/>
          </a:p>
        </p:txBody>
      </p:sp>
      <p:pic>
        <p:nvPicPr>
          <p:cNvPr id="607" name="picture 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53400" y="7562088"/>
            <a:ext cx="4626863" cy="2855976"/>
          </a:xfrm>
          <a:prstGeom prst="rect">
            <a:avLst/>
          </a:prstGeom>
        </p:spPr>
      </p:pic>
      <p:sp>
        <p:nvSpPr>
          <p:cNvPr id="608" name="textbox 608"/>
          <p:cNvSpPr/>
          <p:nvPr/>
        </p:nvSpPr>
        <p:spPr>
          <a:xfrm>
            <a:off x="2137956" y="9732364"/>
            <a:ext cx="6264909" cy="1515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2352675" algn="l" rtl="0" eaLnBrk="0">
              <a:lnSpc>
                <a:spcPct val="83000"/>
              </a:lnSpc>
            </a:pP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</a:t>
            </a:r>
            <a:r>
              <a:rPr sz="2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nal</a:t>
            </a:r>
            <a:endParaRPr lang="en-US" altLang="en-US" sz="28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5000"/>
              </a:lnSpc>
              <a:spcBef>
                <a:spcPts val="845"/>
              </a:spcBef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  <a:p>
            <a:pPr indent="4012565" algn="l" rtl="0" eaLnBrk="0">
              <a:lnSpc>
                <a:spcPct val="86000"/>
              </a:lnSpc>
              <a:spcBef>
                <a:spcPts val="170"/>
              </a:spcBef>
            </a:pP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</a:t>
            </a:r>
            <a:r>
              <a:rPr sz="2800" spc="-3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CDC</a:t>
            </a:r>
            <a:r>
              <a:rPr sz="280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2800" dirty="0"/>
          </a:p>
        </p:txBody>
      </p:sp>
      <p:pic>
        <p:nvPicPr>
          <p:cNvPr id="609" name="picture 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9824" y="11335511"/>
            <a:ext cx="10686288" cy="789432"/>
          </a:xfrm>
          <a:prstGeom prst="rect">
            <a:avLst/>
          </a:prstGeom>
        </p:spPr>
      </p:pic>
      <p:pic>
        <p:nvPicPr>
          <p:cNvPr id="610" name="picture 6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932919" y="4852416"/>
            <a:ext cx="911352" cy="1740407"/>
          </a:xfrm>
          <a:prstGeom prst="rect">
            <a:avLst/>
          </a:prstGeom>
        </p:spPr>
      </p:pic>
      <p:pic>
        <p:nvPicPr>
          <p:cNvPr id="611" name="picture 6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21695" y="6020282"/>
            <a:ext cx="3053143" cy="1526577"/>
          </a:xfrm>
          <a:prstGeom prst="rect">
            <a:avLst/>
          </a:prstGeom>
        </p:spPr>
      </p:pic>
      <p:pic>
        <p:nvPicPr>
          <p:cNvPr id="612" name="picture 6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37868" y="9155966"/>
            <a:ext cx="2193569" cy="1141370"/>
          </a:xfrm>
          <a:prstGeom prst="rect">
            <a:avLst/>
          </a:prstGeom>
        </p:spPr>
      </p:pic>
      <p:pic>
        <p:nvPicPr>
          <p:cNvPr id="613" name="picture 6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614" name="picture 6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638544" y="9439656"/>
            <a:ext cx="1414271" cy="1328927"/>
          </a:xfrm>
          <a:prstGeom prst="rect">
            <a:avLst/>
          </a:prstGeom>
        </p:spPr>
      </p:pic>
      <p:pic>
        <p:nvPicPr>
          <p:cNvPr id="615" name="picture 6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900416" y="3197352"/>
            <a:ext cx="1414271" cy="1325880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560039" y="3197352"/>
            <a:ext cx="1411223" cy="1325880"/>
          </a:xfrm>
          <a:prstGeom prst="rect">
            <a:avLst/>
          </a:prstGeom>
        </p:spPr>
      </p:pic>
      <p:pic>
        <p:nvPicPr>
          <p:cNvPr id="617" name="picture 6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704104" y="3223539"/>
            <a:ext cx="1155153" cy="1155165"/>
          </a:xfrm>
          <a:prstGeom prst="rect">
            <a:avLst/>
          </a:prstGeom>
        </p:spPr>
      </p:pic>
      <p:sp>
        <p:nvSpPr>
          <p:cNvPr id="618" name="textbox 618"/>
          <p:cNvSpPr/>
          <p:nvPr/>
        </p:nvSpPr>
        <p:spPr>
          <a:xfrm>
            <a:off x="5676417" y="12124180"/>
            <a:ext cx="2457450" cy="386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增加了数据延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迟</a:t>
            </a:r>
            <a:endParaRPr lang="en-US" altLang="en-US" sz="2800" dirty="0"/>
          </a:p>
        </p:txBody>
      </p:sp>
      <p:pic>
        <p:nvPicPr>
          <p:cNvPr id="619" name="picture 6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412723" y="3998886"/>
            <a:ext cx="2016760" cy="228600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724199" y="10288727"/>
            <a:ext cx="2536621" cy="152400"/>
          </a:xfrm>
          <a:prstGeom prst="rect">
            <a:avLst/>
          </a:prstGeom>
        </p:spPr>
      </p:pic>
      <p:pic>
        <p:nvPicPr>
          <p:cNvPr id="621" name="picture 6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656711" y="3936124"/>
            <a:ext cx="1464984" cy="228600"/>
          </a:xfrm>
          <a:prstGeom prst="rect">
            <a:avLst/>
          </a:prstGeom>
        </p:spPr>
      </p:pic>
      <p:sp>
        <p:nvSpPr>
          <p:cNvPr id="622" name="textbox 622"/>
          <p:cNvSpPr/>
          <p:nvPr/>
        </p:nvSpPr>
        <p:spPr>
          <a:xfrm>
            <a:off x="10029253" y="9762641"/>
            <a:ext cx="685800" cy="382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sz="28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2800" spc="-1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步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12878689" y="1190752"/>
            <a:ext cx="10463910" cy="11847829"/>
            <a:chOff x="0" y="0"/>
            <a:chExt cx="10463910" cy="11847829"/>
          </a:xfrm>
        </p:grpSpPr>
        <p:pic>
          <p:nvPicPr>
            <p:cNvPr id="624" name="picture 6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1463154"/>
              <a:ext cx="10463910" cy="7421511"/>
            </a:xfrm>
            <a:prstGeom prst="rect">
              <a:avLst/>
            </a:prstGeom>
          </p:spPr>
        </p:pic>
        <p:sp>
          <p:nvSpPr>
            <p:cNvPr id="625" name="textbox 625"/>
            <p:cNvSpPr/>
            <p:nvPr/>
          </p:nvSpPr>
          <p:spPr>
            <a:xfrm>
              <a:off x="89255" y="-12700"/>
              <a:ext cx="10019030" cy="118732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2000"/>
                </a:lnSpc>
              </a:pPr>
              <a:endParaRPr lang="en-US" altLang="en-US" sz="100" dirty="0"/>
            </a:p>
            <a:p>
              <a:pPr indent="31750" algn="l" rtl="0" eaLnBrk="0">
                <a:lnSpc>
                  <a:spcPct val="80000"/>
                </a:lnSpc>
              </a:pPr>
              <a:r>
                <a:rPr sz="7900" spc="27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7900" spc="22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7900" spc="26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</a:t>
              </a:r>
              <a:r>
                <a:rPr sz="7900" spc="23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7900" spc="11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7900" spc="250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7900" spc="195" dirty="0">
                  <a:solidFill>
                    <a:srgbClr val="FFC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</a:t>
              </a:r>
              <a:endParaRPr lang="en-US" altLang="en-US" sz="79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indent="1684020" algn="l" rtl="0" eaLnBrk="0">
                <a:lnSpc>
                  <a:spcPct val="88000"/>
                </a:lnSpc>
                <a:spcBef>
                  <a:spcPts val="1085"/>
                </a:spcBef>
              </a:pP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3600" spc="-14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实时</a:t>
              </a:r>
              <a:r>
                <a:rPr sz="36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性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</a:t>
              </a:r>
              <a:r>
                <a:rPr sz="3600" spc="-18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精确版本关联</a:t>
              </a:r>
              <a:r>
                <a:rPr sz="3600" spc="-18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endParaRPr lang="en-US" altLang="en-US" sz="3600" dirty="0"/>
            </a:p>
            <a:p>
              <a:pPr indent="12700" algn="l" rtl="0" eaLnBrk="0">
                <a:lnSpc>
                  <a:spcPts val="5000"/>
                </a:lnSpc>
                <a:spcBef>
                  <a:spcPts val="1585"/>
                </a:spcBef>
              </a:pP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特点：</a:t>
              </a:r>
              <a:r>
                <a:rPr sz="3600" spc="-6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</a:t>
              </a:r>
              <a:r>
                <a:rPr sz="3600" spc="-6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维表watermark等待</a:t>
              </a:r>
              <a:endParaRPr lang="en-US" altLang="en-US" sz="36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200" dirty="0"/>
            </a:p>
            <a:p>
              <a:pPr indent="1684020" algn="l" rtl="0" eaLnBrk="0">
                <a:lnSpc>
                  <a:spcPts val="5000"/>
                </a:lnSpc>
                <a:spcBef>
                  <a:spcPts val="5"/>
                </a:spcBef>
              </a:pP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3600" spc="-8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维度数据存在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po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ra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J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36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tate</a:t>
              </a:r>
              <a:r>
                <a:rPr sz="3600" spc="-2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中</a:t>
              </a:r>
              <a:endParaRPr lang="en-US" altLang="en-US" sz="36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737882" y="3706203"/>
            <a:ext cx="11579364" cy="6498780"/>
            <a:chOff x="0" y="0"/>
            <a:chExt cx="11579364" cy="6498780"/>
          </a:xfrm>
        </p:grpSpPr>
        <p:sp>
          <p:nvSpPr>
            <p:cNvPr id="626" name="rect"/>
            <p:cNvSpPr/>
            <p:nvPr/>
          </p:nvSpPr>
          <p:spPr>
            <a:xfrm>
              <a:off x="0" y="0"/>
              <a:ext cx="11579364" cy="6498780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7" name="path"/>
            <p:cNvSpPr/>
            <p:nvPr/>
          </p:nvSpPr>
          <p:spPr>
            <a:xfrm>
              <a:off x="5107821" y="442620"/>
              <a:ext cx="2330853" cy="3528946"/>
            </a:xfrm>
            <a:custGeom>
              <a:avLst/>
              <a:gdLst/>
              <a:ahLst/>
              <a:cxnLst/>
              <a:rect l="0" t="0" r="0" b="0"/>
              <a:pathLst>
                <a:path w="3670" h="5557">
                  <a:moveTo>
                    <a:pt x="0" y="15"/>
                  </a:moveTo>
                  <a:lnTo>
                    <a:pt x="3430" y="15"/>
                  </a:lnTo>
                  <a:moveTo>
                    <a:pt x="3655" y="240"/>
                  </a:moveTo>
                  <a:lnTo>
                    <a:pt x="3655" y="5557"/>
                  </a:lnTo>
                </a:path>
              </a:pathLst>
            </a:custGeom>
            <a:noFill/>
            <a:ln w="19050" cap="flat">
              <a:solidFill>
                <a:srgbClr val="7F7F7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8" name="rect"/>
            <p:cNvSpPr/>
            <p:nvPr/>
          </p:nvSpPr>
          <p:spPr>
            <a:xfrm>
              <a:off x="5253570" y="243597"/>
              <a:ext cx="1939950" cy="400113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9" name="textbox 629"/>
            <p:cNvSpPr/>
            <p:nvPr/>
          </p:nvSpPr>
          <p:spPr>
            <a:xfrm>
              <a:off x="5345760" y="225207"/>
              <a:ext cx="5660390" cy="57169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600" dirty="0"/>
            </a:p>
            <a:p>
              <a:pPr indent="12700" algn="l" rtl="0" eaLnBrk="0">
                <a:lnSpc>
                  <a:spcPct val="83000"/>
                </a:lnSpc>
                <a:spcBef>
                  <a:spcPts val="5"/>
                </a:spcBef>
              </a:pP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Te</a:t>
              </a:r>
              <a:r>
                <a:rPr sz="1900" spc="1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po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l 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J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n</a:t>
              </a:r>
              <a:endParaRPr lang="en-US" altLang="en-US" sz="19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indent="3568065" algn="l" rtl="0" eaLnBrk="0">
                <a:lnSpc>
                  <a:spcPct val="86000"/>
                </a:lnSpc>
                <a:spcBef>
                  <a:spcPts val="845"/>
                </a:spcBef>
              </a:pPr>
              <a:r>
                <a:rPr sz="28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直播互动宽表</a:t>
              </a:r>
              <a:endParaRPr lang="en-US" altLang="en-US" sz="28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indent="34290" algn="l" rtl="0" eaLnBrk="0">
                <a:lnSpc>
                  <a:spcPts val="2925"/>
                </a:lnSpc>
                <a:spcBef>
                  <a:spcPts val="575"/>
                </a:spcBef>
                <a:tabLst>
                  <a:tab pos="200660" algn="l"/>
                </a:tabLst>
              </a:pPr>
              <a:r>
                <a:rPr sz="1900" spc="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1900" spc="7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多版本</a:t>
              </a:r>
              <a:r>
                <a:rPr sz="1900" spc="3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4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1900" spc="3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4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30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900" spc="15" dirty="0">
                  <a:ln w="3175" cap="flat" cmpd="sng">
                    <a:solidFill>
                      <a:srgbClr val="D9D9D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1900" spc="0" dirty="0">
                  <a:solidFill>
                    <a:srgbClr val="D9D9D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endParaRPr lang="en-US" altLang="en-US" sz="19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700" dirty="0"/>
            </a:p>
            <a:p>
              <a:pPr indent="2756535" algn="l" rtl="0" eaLnBrk="0">
                <a:lnSpc>
                  <a:spcPts val="3890"/>
                </a:lnSpc>
                <a:spcBef>
                  <a:spcPts val="0"/>
                </a:spcBef>
              </a:pP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up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8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r>
                <a:rPr sz="28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rt</a:t>
              </a:r>
              <a:r>
                <a:rPr sz="2800" spc="-2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8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流</a:t>
              </a:r>
              <a:endParaRPr lang="en-US" altLang="en-US" sz="2800" dirty="0"/>
            </a:p>
          </p:txBody>
        </p:sp>
        <p:pic>
          <p:nvPicPr>
            <p:cNvPr id="630" name="picture 6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377429" y="807884"/>
              <a:ext cx="3137623" cy="1328928"/>
            </a:xfrm>
            <a:prstGeom prst="rect">
              <a:avLst/>
            </a:prstGeom>
          </p:spPr>
        </p:pic>
        <p:pic>
          <p:nvPicPr>
            <p:cNvPr id="631" name="picture 6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5646687" y="770330"/>
              <a:ext cx="1155166" cy="1155167"/>
            </a:xfrm>
            <a:prstGeom prst="rect">
              <a:avLst/>
            </a:prstGeom>
          </p:spPr>
        </p:pic>
        <p:pic>
          <p:nvPicPr>
            <p:cNvPr id="632" name="picture 6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5380241" y="1853348"/>
              <a:ext cx="1724633" cy="1363674"/>
            </a:xfrm>
            <a:prstGeom prst="rect">
              <a:avLst/>
            </a:prstGeom>
          </p:spPr>
        </p:pic>
        <p:pic>
          <p:nvPicPr>
            <p:cNvPr id="633" name="picture 6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5693397" y="4907444"/>
              <a:ext cx="1414272" cy="1328928"/>
            </a:xfrm>
            <a:prstGeom prst="rect">
              <a:avLst/>
            </a:prstGeom>
          </p:spPr>
        </p:pic>
        <p:pic>
          <p:nvPicPr>
            <p:cNvPr id="634" name="picture 6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9277844" y="807884"/>
              <a:ext cx="1411223" cy="1328928"/>
            </a:xfrm>
            <a:prstGeom prst="rect">
              <a:avLst/>
            </a:prstGeom>
          </p:spPr>
        </p:pic>
        <p:pic>
          <p:nvPicPr>
            <p:cNvPr id="635" name="picture 6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7738326" y="1653361"/>
              <a:ext cx="1727479" cy="152400"/>
            </a:xfrm>
            <a:prstGeom prst="rect">
              <a:avLst/>
            </a:prstGeom>
          </p:spPr>
        </p:pic>
        <p:sp>
          <p:nvSpPr>
            <p:cNvPr id="636" name="rect"/>
            <p:cNvSpPr/>
            <p:nvPr/>
          </p:nvSpPr>
          <p:spPr>
            <a:xfrm>
              <a:off x="5107821" y="4105202"/>
              <a:ext cx="2178167" cy="19050"/>
            </a:xfrm>
            <a:prstGeom prst="rect">
              <a:avLst/>
            </a:pr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637" name="picture 6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6167652" y="3869524"/>
              <a:ext cx="152400" cy="932243"/>
            </a:xfrm>
            <a:prstGeom prst="rect">
              <a:avLst/>
            </a:prstGeom>
          </p:spPr>
        </p:pic>
        <p:sp>
          <p:nvSpPr>
            <p:cNvPr id="638" name="rect"/>
            <p:cNvSpPr/>
            <p:nvPr/>
          </p:nvSpPr>
          <p:spPr>
            <a:xfrm>
              <a:off x="4955133" y="595308"/>
              <a:ext cx="19050" cy="3376258"/>
            </a:xfrm>
            <a:prstGeom prst="rect">
              <a:avLst/>
            </a:prstGeom>
            <a:solidFill>
              <a:srgbClr val="7F7F7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39" name="textbox 639"/>
          <p:cNvSpPr/>
          <p:nvPr/>
        </p:nvSpPr>
        <p:spPr>
          <a:xfrm>
            <a:off x="836388" y="804164"/>
            <a:ext cx="11802109" cy="2454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469519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endParaRPr lang="en-US" altLang="en-US" sz="79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5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案例4</a:t>
            </a:r>
            <a:r>
              <a:rPr sz="4000" spc="-1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直播互动数据关联实时直播间维度</a:t>
            </a:r>
            <a:endParaRPr lang="en-US" altLang="en-US" sz="4000" dirty="0"/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4020311" y="10235183"/>
            <a:ext cx="3307079" cy="1591056"/>
            <a:chOff x="0" y="0"/>
            <a:chExt cx="3307079" cy="1591056"/>
          </a:xfrm>
        </p:grpSpPr>
        <p:pic>
          <p:nvPicPr>
            <p:cNvPr id="640" name="picture 6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3307079" cy="1591056"/>
            </a:xfrm>
            <a:prstGeom prst="rect">
              <a:avLst/>
            </a:prstGeom>
          </p:spPr>
        </p:pic>
        <p:sp>
          <p:nvSpPr>
            <p:cNvPr id="641" name="rect"/>
            <p:cNvSpPr/>
            <p:nvPr/>
          </p:nvSpPr>
          <p:spPr>
            <a:xfrm>
              <a:off x="1085126" y="787933"/>
              <a:ext cx="1340205" cy="453173"/>
            </a:xfrm>
            <a:prstGeom prst="rect">
              <a:avLst/>
            </a:prstGeom>
            <a:solidFill>
              <a:srgbClr val="534FB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2" name="textbox 642"/>
            <p:cNvSpPr/>
            <p:nvPr/>
          </p:nvSpPr>
          <p:spPr>
            <a:xfrm>
              <a:off x="1210271" y="798067"/>
              <a:ext cx="1113155" cy="3784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ts val="2775"/>
                </a:lnSpc>
              </a:pP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Flink</a:t>
              </a:r>
              <a:r>
                <a:rPr sz="1900" spc="-1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9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DC</a:t>
              </a:r>
              <a:endParaRPr lang="en-US" altLang="en-US" sz="1900" dirty="0"/>
            </a:p>
          </p:txBody>
        </p:sp>
      </p:grpSp>
      <p:pic>
        <p:nvPicPr>
          <p:cNvPr id="643" name="picture 6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84401" y="10427754"/>
            <a:ext cx="2193569" cy="1141361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45" name="textbox 645"/>
          <p:cNvSpPr/>
          <p:nvPr/>
        </p:nvSpPr>
        <p:spPr>
          <a:xfrm>
            <a:off x="1737995" y="5927749"/>
            <a:ext cx="210502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</a:t>
            </a:r>
            <a:endParaRPr lang="en-US" altLang="en-US" sz="2800" dirty="0"/>
          </a:p>
        </p:txBody>
      </p:sp>
      <p:sp>
        <p:nvSpPr>
          <p:cNvPr id="646" name="textbox 646"/>
          <p:cNvSpPr/>
          <p:nvPr/>
        </p:nvSpPr>
        <p:spPr>
          <a:xfrm>
            <a:off x="2222563" y="11770765"/>
            <a:ext cx="105727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</p:txBody>
      </p:sp>
      <p:sp>
        <p:nvSpPr>
          <p:cNvPr id="647" name="textbox 647"/>
          <p:cNvSpPr/>
          <p:nvPr/>
        </p:nvSpPr>
        <p:spPr>
          <a:xfrm>
            <a:off x="7673758" y="9234830"/>
            <a:ext cx="1057275" cy="386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9" name="textbox 649"/>
          <p:cNvSpPr/>
          <p:nvPr/>
        </p:nvSpPr>
        <p:spPr>
          <a:xfrm>
            <a:off x="5518632" y="804164"/>
            <a:ext cx="17717769" cy="2494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0000"/>
              </a:lnSpc>
            </a:pP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7900" spc="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790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7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2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2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7900" spc="2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1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2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2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endParaRPr lang="en-US" altLang="en-US" sz="7900" dirty="0"/>
          </a:p>
          <a:p>
            <a:pPr indent="3029585" algn="l" rtl="0" eaLnBrk="0">
              <a:lnSpc>
                <a:spcPct val="87000"/>
              </a:lnSpc>
              <a:spcBef>
                <a:spcPts val="1005"/>
              </a:spcBef>
            </a:pP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案例4</a:t>
            </a:r>
            <a:r>
              <a:rPr sz="3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直播互动数据关联实时直播间维</a:t>
            </a:r>
            <a:r>
              <a:rPr sz="3900" spc="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endParaRPr lang="en-US" altLang="en-US" sz="3900" dirty="0"/>
          </a:p>
          <a:p>
            <a:pPr indent="15324455" algn="l" rtl="0" eaLnBrk="0">
              <a:lnSpc>
                <a:spcPct val="88000"/>
              </a:lnSpc>
              <a:spcBef>
                <a:spcPts val="595"/>
              </a:spcBef>
            </a:pPr>
            <a:r>
              <a:rPr sz="3100" spc="30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直播间数</a:t>
            </a:r>
            <a:r>
              <a:rPr sz="3100" spc="25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</a:t>
            </a:r>
            <a:r>
              <a:rPr sz="3100" spc="0" dirty="0">
                <a:solidFill>
                  <a:srgbClr val="B7DEE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50" name="textbox 650"/>
          <p:cNvSpPr/>
          <p:nvPr/>
        </p:nvSpPr>
        <p:spPr>
          <a:xfrm>
            <a:off x="15359887" y="10882680"/>
            <a:ext cx="7626984" cy="21691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26670" algn="l" rtl="0" eaLnBrk="0">
              <a:lnSpc>
                <a:spcPct val="8800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实时性高</a:t>
            </a:r>
            <a:r>
              <a:rPr sz="3600" spc="-15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精确版本关联</a:t>
            </a:r>
            <a:r>
              <a:rPr sz="3600" spc="-15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en-US" sz="3600" dirty="0"/>
          </a:p>
          <a:p>
            <a:pPr indent="12700" algn="l" rtl="0" eaLnBrk="0">
              <a:lnSpc>
                <a:spcPts val="5000"/>
              </a:lnSpc>
              <a:spcBef>
                <a:spcPts val="158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维表wa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termark等待</a:t>
            </a:r>
            <a:endParaRPr lang="en-US" altLang="en-US" sz="3600" dirty="0"/>
          </a:p>
          <a:p>
            <a:pPr algn="l" rtl="0" eaLnBrk="0">
              <a:lnSpc>
                <a:spcPct val="104000"/>
              </a:lnSpc>
            </a:pPr>
            <a:endParaRPr lang="en-US" altLang="en-US" sz="1200" dirty="0"/>
          </a:p>
          <a:p>
            <a:pPr indent="12700" algn="l" rtl="0" eaLnBrk="0">
              <a:lnSpc>
                <a:spcPts val="5000"/>
              </a:lnSpc>
              <a:spcBef>
                <a:spcPts val="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维度数据存在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pora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Sta</a:t>
            </a:r>
            <a:r>
              <a:rPr sz="3600" spc="-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endParaRPr lang="en-US" altLang="en-US" sz="3600" dirty="0"/>
          </a:p>
        </p:txBody>
      </p:sp>
      <p:sp>
        <p:nvSpPr>
          <p:cNvPr id="651" name="textbox 651"/>
          <p:cNvSpPr/>
          <p:nvPr/>
        </p:nvSpPr>
        <p:spPr>
          <a:xfrm>
            <a:off x="1659547" y="11216005"/>
            <a:ext cx="9557384" cy="1372235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85"/>
              </a:lnSpc>
              <a:spcBef>
                <a:spcPts val="5"/>
              </a:spcBef>
            </a:pP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3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6666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  <a:p>
            <a:pPr indent="206375" algn="l" rtl="0" eaLnBrk="0">
              <a:lnSpc>
                <a:spcPts val="5615"/>
              </a:lnSpc>
            </a:pP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赞赞赞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52" name="textbox 652"/>
          <p:cNvSpPr/>
          <p:nvPr/>
        </p:nvSpPr>
        <p:spPr>
          <a:xfrm>
            <a:off x="12758293" y="5016575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03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8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的直播间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3" name="textbox 653"/>
          <p:cNvSpPr/>
          <p:nvPr/>
        </p:nvSpPr>
        <p:spPr>
          <a:xfrm>
            <a:off x="12758293" y="4304105"/>
            <a:ext cx="10096500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4" name="textbox 654"/>
          <p:cNvSpPr/>
          <p:nvPr/>
        </p:nvSpPr>
        <p:spPr>
          <a:xfrm>
            <a:off x="12758293" y="3592359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6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2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3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3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6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3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张三的直播间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5" name="textbox 655"/>
          <p:cNvSpPr/>
          <p:nvPr/>
        </p:nvSpPr>
        <p:spPr>
          <a:xfrm>
            <a:off x="12758293" y="5729947"/>
            <a:ext cx="10096500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900" spc="3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4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30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1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1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3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295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43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9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6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</a:t>
            </a:r>
            <a:r>
              <a:rPr sz="1900" spc="2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李四的直播间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5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}}</a:t>
            </a:r>
            <a:endParaRPr lang="en-US" altLang="en-US" sz="1900" dirty="0"/>
          </a:p>
        </p:txBody>
      </p:sp>
      <p:sp>
        <p:nvSpPr>
          <p:cNvPr id="656" name="textbox 656"/>
          <p:cNvSpPr/>
          <p:nvPr/>
        </p:nvSpPr>
        <p:spPr>
          <a:xfrm>
            <a:off x="12763373" y="6436779"/>
            <a:ext cx="10096500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0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7" name="path"/>
          <p:cNvSpPr/>
          <p:nvPr/>
        </p:nvSpPr>
        <p:spPr>
          <a:xfrm>
            <a:off x="10488549" y="8613623"/>
            <a:ext cx="7317840" cy="853520"/>
          </a:xfrm>
          <a:custGeom>
            <a:avLst/>
            <a:gdLst/>
            <a:ahLst/>
            <a:cxnLst/>
            <a:rect l="0" t="0" r="0" b="0"/>
            <a:pathLst>
              <a:path w="11524" h="1344">
                <a:moveTo>
                  <a:pt x="11032" y="426"/>
                </a:moveTo>
                <a:lnTo>
                  <a:pt x="22" y="426"/>
                </a:lnTo>
                <a:lnTo>
                  <a:pt x="22" y="0"/>
                </a:lnTo>
                <a:moveTo>
                  <a:pt x="22" y="1344"/>
                </a:moveTo>
                <a:lnTo>
                  <a:pt x="22" y="918"/>
                </a:lnTo>
                <a:lnTo>
                  <a:pt x="11524" y="918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8" name="textbox 658"/>
          <p:cNvSpPr/>
          <p:nvPr/>
        </p:nvSpPr>
        <p:spPr>
          <a:xfrm>
            <a:off x="1967674" y="4327131"/>
            <a:ext cx="8207375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59" name="textbox 659"/>
          <p:cNvSpPr/>
          <p:nvPr/>
        </p:nvSpPr>
        <p:spPr>
          <a:xfrm>
            <a:off x="1967674" y="3615397"/>
            <a:ext cx="8207375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6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01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4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6666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4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1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7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103</a:t>
            </a:r>
            <a:r>
              <a:rPr sz="1900" spc="1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60" name="textbox 660"/>
          <p:cNvSpPr/>
          <p:nvPr/>
        </p:nvSpPr>
        <p:spPr>
          <a:xfrm>
            <a:off x="1967674" y="5016575"/>
            <a:ext cx="8207375" cy="656590"/>
          </a:xfrm>
          <a:prstGeom prst="rect">
            <a:avLst/>
          </a:prstGeom>
          <a:solidFill>
            <a:srgbClr val="4B469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indent="206375" algn="l" rtl="0" eaLnBrk="0">
              <a:lnSpc>
                <a:spcPts val="3290"/>
              </a:lnSpc>
              <a:spcBef>
                <a:spcPts val="5"/>
              </a:spcBef>
            </a:pP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{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1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on_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</a:t>
            </a:r>
            <a:r>
              <a:rPr sz="1900" spc="3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mm</a:t>
            </a:r>
            <a:r>
              <a:rPr sz="1900" spc="2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</a:t>
            </a:r>
            <a:r>
              <a:rPr sz="19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</a:t>
            </a:r>
            <a:r>
              <a:rPr sz="1900" spc="12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赞赞赞</a:t>
            </a:r>
            <a:r>
              <a:rPr sz="1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oo</a:t>
            </a:r>
            <a:r>
              <a:rPr sz="1900" spc="35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_</a:t>
            </a:r>
            <a:r>
              <a:rPr sz="1900" spc="10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2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104</a:t>
            </a:r>
            <a:r>
              <a:rPr sz="1900" spc="140" dirty="0">
                <a:solidFill>
                  <a:srgbClr val="FFC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9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spc="4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…</a:t>
            </a:r>
            <a:r>
              <a:rPr sz="1900" spc="1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}</a:t>
            </a:r>
            <a:endParaRPr lang="en-US" altLang="en-US" sz="1900" dirty="0"/>
          </a:p>
        </p:txBody>
      </p:sp>
      <p:sp>
        <p:nvSpPr>
          <p:cNvPr id="661" name="textbox 661"/>
          <p:cNvSpPr/>
          <p:nvPr/>
        </p:nvSpPr>
        <p:spPr>
          <a:xfrm>
            <a:off x="1967674" y="5730608"/>
            <a:ext cx="8207375" cy="664209"/>
          </a:xfrm>
          <a:prstGeom prst="rect">
            <a:avLst/>
          </a:prstGeom>
          <a:solidFill>
            <a:srgbClr val="2A3143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indent="183515" algn="l" rtl="0" eaLnBrk="0">
              <a:lnSpc>
                <a:spcPct val="89000"/>
              </a:lnSpc>
              <a:spcBef>
                <a:spcPts val="5"/>
              </a:spcBef>
            </a:pP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ATE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8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(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05</a:t>
            </a:r>
            <a:r>
              <a:rPr sz="1900" spc="15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endParaRPr lang="en-US" altLang="en-US" sz="1900" dirty="0"/>
          </a:p>
        </p:txBody>
      </p:sp>
      <p:sp>
        <p:nvSpPr>
          <p:cNvPr id="662" name="textbox 662"/>
          <p:cNvSpPr/>
          <p:nvPr/>
        </p:nvSpPr>
        <p:spPr>
          <a:xfrm>
            <a:off x="12967944" y="10925199"/>
            <a:ext cx="2021839" cy="2102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2000"/>
              </a:lnSpc>
            </a:pPr>
            <a:r>
              <a:rPr sz="3500" spc="-22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5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92000"/>
              </a:lnSpc>
              <a:spcBef>
                <a:spcPts val="995"/>
              </a:spcBef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300" spc="-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300" spc="-1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300" dirty="0"/>
          </a:p>
          <a:p>
            <a:pPr algn="l" rtl="0" eaLnBrk="0">
              <a:lnSpc>
                <a:spcPct val="163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800" dirty="0"/>
          </a:p>
          <a:p>
            <a:pPr indent="1684020" algn="l" rtl="0" eaLnBrk="0">
              <a:lnSpc>
                <a:spcPct val="82000"/>
              </a:lnSpc>
              <a:spcBef>
                <a:spcPts val="5"/>
              </a:spcBef>
            </a:pPr>
            <a:r>
              <a:rPr sz="3500" spc="-225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3500" dirty="0"/>
          </a:p>
        </p:txBody>
      </p:sp>
      <p:pic>
        <p:nvPicPr>
          <p:cNvPr id="663" name="picture 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51776" y="8465222"/>
            <a:ext cx="1258303" cy="1115580"/>
          </a:xfrm>
          <a:prstGeom prst="rect">
            <a:avLst/>
          </a:prstGeom>
        </p:spPr>
      </p:pic>
      <p:sp>
        <p:nvSpPr>
          <p:cNvPr id="664" name="path"/>
          <p:cNvSpPr/>
          <p:nvPr/>
        </p:nvSpPr>
        <p:spPr>
          <a:xfrm>
            <a:off x="7434737" y="8456703"/>
            <a:ext cx="312973" cy="1132619"/>
          </a:xfrm>
          <a:custGeom>
            <a:avLst/>
            <a:gdLst/>
            <a:ahLst/>
            <a:cxnLst/>
            <a:rect l="0" t="0" r="0" b="0"/>
            <a:pathLst>
              <a:path w="492" h="1783">
                <a:moveTo>
                  <a:pt x="26" y="891"/>
                </a:moveTo>
                <a:lnTo>
                  <a:pt x="466" y="13"/>
                </a:lnTo>
                <a:moveTo>
                  <a:pt x="466" y="1770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5" name="path"/>
          <p:cNvSpPr/>
          <p:nvPr/>
        </p:nvSpPr>
        <p:spPr>
          <a:xfrm>
            <a:off x="8414147" y="9014496"/>
            <a:ext cx="312977" cy="574827"/>
          </a:xfrm>
          <a:custGeom>
            <a:avLst/>
            <a:gdLst/>
            <a:ahLst/>
            <a:cxnLst/>
            <a:rect l="0" t="0" r="0" b="0"/>
            <a:pathLst>
              <a:path w="492" h="905">
                <a:moveTo>
                  <a:pt x="466" y="13"/>
                </a:moveTo>
                <a:lnTo>
                  <a:pt x="26" y="891"/>
                </a:lnTo>
              </a:path>
            </a:pathLst>
          </a:custGeom>
          <a:noFill/>
          <a:ln w="38100" cap="flat">
            <a:solidFill>
              <a:srgbClr val="C0E1F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66" name="picture 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87137" y="8243689"/>
            <a:ext cx="1617357" cy="1610531"/>
          </a:xfrm>
          <a:prstGeom prst="rect">
            <a:avLst/>
          </a:prstGeom>
        </p:spPr>
      </p:pic>
      <p:pic>
        <p:nvPicPr>
          <p:cNvPr id="667" name="picture 6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668" name="path"/>
          <p:cNvSpPr/>
          <p:nvPr/>
        </p:nvSpPr>
        <p:spPr>
          <a:xfrm>
            <a:off x="2958550" y="8243689"/>
            <a:ext cx="428622" cy="1610531"/>
          </a:xfrm>
          <a:custGeom>
            <a:avLst/>
            <a:gdLst/>
            <a:ahLst/>
            <a:cxnLst/>
            <a:rect l="0" t="0" r="0" b="0"/>
            <a:pathLst>
              <a:path w="674" h="2536">
                <a:moveTo>
                  <a:pt x="653" y="2530"/>
                </a:moveTo>
                <a:lnTo>
                  <a:pt x="21" y="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3367345" y="8525283"/>
            <a:ext cx="1292388" cy="1132619"/>
            <a:chOff x="0" y="0"/>
            <a:chExt cx="1292388" cy="1132619"/>
          </a:xfrm>
        </p:grpSpPr>
        <p:pic>
          <p:nvPicPr>
            <p:cNvPr id="669" name="picture 6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7038" y="8519"/>
              <a:ext cx="1258303" cy="1115580"/>
            </a:xfrm>
            <a:prstGeom prst="rect">
              <a:avLst/>
            </a:prstGeom>
          </p:spPr>
        </p:pic>
        <p:sp>
          <p:nvSpPr>
            <p:cNvPr id="670" name="path"/>
            <p:cNvSpPr/>
            <p:nvPr/>
          </p:nvSpPr>
          <p:spPr>
            <a:xfrm>
              <a:off x="979410" y="0"/>
              <a:ext cx="312977" cy="1132619"/>
            </a:xfrm>
            <a:custGeom>
              <a:avLst/>
              <a:gdLst/>
              <a:ahLst/>
              <a:cxnLst/>
              <a:rect l="0" t="0" r="0" b="0"/>
              <a:pathLst>
                <a:path w="492" h="1783">
                  <a:moveTo>
                    <a:pt x="26" y="13"/>
                  </a:moveTo>
                  <a:lnTo>
                    <a:pt x="466" y="891"/>
                  </a:lnTo>
                  <a:lnTo>
                    <a:pt x="26" y="1770"/>
                  </a:lnTo>
                </a:path>
              </a:pathLst>
            </a:custGeom>
            <a:noFill/>
            <a:ln w="38100" cap="flat">
              <a:solidFill>
                <a:srgbClr val="92D050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1" name="path"/>
            <p:cNvSpPr/>
            <p:nvPr/>
          </p:nvSpPr>
          <p:spPr>
            <a:xfrm>
              <a:off x="0" y="0"/>
              <a:ext cx="312973" cy="1132619"/>
            </a:xfrm>
            <a:custGeom>
              <a:avLst/>
              <a:gdLst/>
              <a:ahLst/>
              <a:cxnLst/>
              <a:rect l="0" t="0" r="0" b="0"/>
              <a:pathLst>
                <a:path w="492" h="1783">
                  <a:moveTo>
                    <a:pt x="26" y="891"/>
                  </a:moveTo>
                  <a:lnTo>
                    <a:pt x="466" y="13"/>
                  </a:lnTo>
                  <a:moveTo>
                    <a:pt x="466" y="1770"/>
                  </a:moveTo>
                  <a:lnTo>
                    <a:pt x="26" y="891"/>
                  </a:lnTo>
                </a:path>
              </a:pathLst>
            </a:custGeom>
            <a:noFill/>
            <a:ln w="38100" cap="flat">
              <a:solidFill>
                <a:srgbClr val="92D050">
                  <a:alpha val="100000"/>
                </a:srgbClr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2" name="textbox 672"/>
            <p:cNvSpPr/>
            <p:nvPr/>
          </p:nvSpPr>
          <p:spPr>
            <a:xfrm>
              <a:off x="291359" y="342059"/>
              <a:ext cx="721359" cy="4997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7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0000"/>
                </a:lnSpc>
              </a:pPr>
              <a:r>
                <a:rPr sz="2400" spc="-10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S</a:t>
              </a:r>
              <a:r>
                <a:rPr sz="2400" spc="-6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9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2400" spc="-6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2400" spc="-80" dirty="0">
                  <a:solidFill>
                    <a:srgbClr val="92D05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400" dirty="0"/>
            </a:p>
          </p:txBody>
        </p:sp>
      </p:grpSp>
      <p:sp>
        <p:nvSpPr>
          <p:cNvPr id="673" name="textbox 673"/>
          <p:cNvSpPr/>
          <p:nvPr/>
        </p:nvSpPr>
        <p:spPr>
          <a:xfrm>
            <a:off x="1141947" y="2905659"/>
            <a:ext cx="2806700" cy="441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3100" spc="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直播互动数据</a:t>
            </a:r>
            <a:r>
              <a:rPr sz="3100" spc="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74" name="textbox 674"/>
          <p:cNvSpPr/>
          <p:nvPr/>
        </p:nvSpPr>
        <p:spPr>
          <a:xfrm>
            <a:off x="1131417" y="10550042"/>
            <a:ext cx="2806700" cy="445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9000"/>
              </a:lnSpc>
            </a:pPr>
            <a:r>
              <a:rPr sz="3100" spc="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直播宽表结果</a:t>
            </a:r>
            <a:r>
              <a:rPr sz="3100" spc="1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100" dirty="0"/>
          </a:p>
        </p:txBody>
      </p:sp>
      <p:sp>
        <p:nvSpPr>
          <p:cNvPr id="675" name="path"/>
          <p:cNvSpPr/>
          <p:nvPr/>
        </p:nvSpPr>
        <p:spPr>
          <a:xfrm>
            <a:off x="17479743" y="7344765"/>
            <a:ext cx="340934" cy="1851798"/>
          </a:xfrm>
          <a:custGeom>
            <a:avLst/>
            <a:gdLst/>
            <a:ahLst/>
            <a:cxnLst/>
            <a:rect l="0" t="0" r="0" b="0"/>
            <a:pathLst>
              <a:path w="536" h="2916">
                <a:moveTo>
                  <a:pt x="22" y="22"/>
                </a:moveTo>
                <a:lnTo>
                  <a:pt x="22" y="2424"/>
                </a:lnTo>
                <a:moveTo>
                  <a:pt x="514" y="2916"/>
                </a:moveTo>
                <a:lnTo>
                  <a:pt x="514" y="22"/>
                </a:lnTo>
                <a:lnTo>
                  <a:pt x="22" y="22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6" name="picture 6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39513" y="3573982"/>
            <a:ext cx="228606" cy="2358556"/>
          </a:xfrm>
          <a:prstGeom prst="rect">
            <a:avLst/>
          </a:prstGeom>
        </p:spPr>
      </p:pic>
      <p:pic>
        <p:nvPicPr>
          <p:cNvPr id="677" name="picture 6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226014" y="3592359"/>
            <a:ext cx="228600" cy="2300706"/>
          </a:xfrm>
          <a:prstGeom prst="rect">
            <a:avLst/>
          </a:prstGeom>
        </p:spPr>
      </p:pic>
      <p:sp>
        <p:nvSpPr>
          <p:cNvPr id="678" name="textbox 678"/>
          <p:cNvSpPr/>
          <p:nvPr/>
        </p:nvSpPr>
        <p:spPr>
          <a:xfrm>
            <a:off x="5656617" y="8678977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679" name="textbox 679"/>
          <p:cNvSpPr/>
          <p:nvPr/>
        </p:nvSpPr>
        <p:spPr>
          <a:xfrm>
            <a:off x="7859724" y="8878315"/>
            <a:ext cx="880110" cy="664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4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多版</a:t>
            </a:r>
            <a:r>
              <a:rPr sz="1900" spc="1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</a:t>
            </a:r>
            <a:r>
              <a:rPr sz="1900" spc="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1900" dirty="0"/>
          </a:p>
          <a:p>
            <a:pPr algn="l" rtl="0" eaLnBrk="0">
              <a:lnSpc>
                <a:spcPct val="111000"/>
              </a:lnSpc>
            </a:pPr>
            <a:endParaRPr lang="en-US" altLang="en-US" sz="600" dirty="0"/>
          </a:p>
          <a:p>
            <a:pPr indent="79375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00" spc="2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00" spc="3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20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00" spc="15" dirty="0">
                <a:solidFill>
                  <a:srgbClr val="C0E1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80" name="path"/>
          <p:cNvSpPr/>
          <p:nvPr/>
        </p:nvSpPr>
        <p:spPr>
          <a:xfrm>
            <a:off x="10035611" y="8603176"/>
            <a:ext cx="476971" cy="874415"/>
          </a:xfrm>
          <a:custGeom>
            <a:avLst/>
            <a:gdLst/>
            <a:ahLst/>
            <a:cxnLst/>
            <a:rect l="0" t="0" r="0" b="0"/>
            <a:pathLst>
              <a:path w="751" h="1377">
                <a:moveTo>
                  <a:pt x="735" y="16"/>
                </a:moveTo>
                <a:lnTo>
                  <a:pt x="15" y="688"/>
                </a:lnTo>
                <a:lnTo>
                  <a:pt x="735" y="1360"/>
                </a:lnTo>
              </a:path>
            </a:pathLst>
          </a:custGeom>
          <a:noFill/>
          <a:ln w="28575" cap="flat">
            <a:solidFill>
              <a:srgbClr val="B7DEE8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1" name="path"/>
          <p:cNvSpPr/>
          <p:nvPr/>
        </p:nvSpPr>
        <p:spPr>
          <a:xfrm>
            <a:off x="5555884" y="10581517"/>
            <a:ext cx="806479" cy="413341"/>
          </a:xfrm>
          <a:custGeom>
            <a:avLst/>
            <a:gdLst/>
            <a:ahLst/>
            <a:cxnLst/>
            <a:rect l="0" t="0" r="0" b="0"/>
            <a:pathLst>
              <a:path w="1270" h="650">
                <a:moveTo>
                  <a:pt x="1254" y="15"/>
                </a:moveTo>
                <a:lnTo>
                  <a:pt x="635" y="635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2" name="path"/>
          <p:cNvSpPr/>
          <p:nvPr/>
        </p:nvSpPr>
        <p:spPr>
          <a:xfrm>
            <a:off x="5798317" y="6589103"/>
            <a:ext cx="321627" cy="949901"/>
          </a:xfrm>
          <a:custGeom>
            <a:avLst/>
            <a:gdLst/>
            <a:ahLst/>
            <a:cxnLst/>
            <a:rect l="0" t="0" r="0" b="0"/>
            <a:pathLst>
              <a:path w="506" h="1495">
                <a:moveTo>
                  <a:pt x="483" y="0"/>
                </a:moveTo>
                <a:lnTo>
                  <a:pt x="483" y="1495"/>
                </a:lnTo>
                <a:moveTo>
                  <a:pt x="22" y="1495"/>
                </a:moveTo>
                <a:lnTo>
                  <a:pt x="22" y="0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83" name="picture 6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07916" y="11216005"/>
            <a:ext cx="228606" cy="861568"/>
          </a:xfrm>
          <a:prstGeom prst="rect">
            <a:avLst/>
          </a:prstGeom>
        </p:spPr>
      </p:pic>
      <p:sp>
        <p:nvSpPr>
          <p:cNvPr id="684" name="path"/>
          <p:cNvSpPr/>
          <p:nvPr/>
        </p:nvSpPr>
        <p:spPr>
          <a:xfrm>
            <a:off x="5655976" y="7524717"/>
            <a:ext cx="606311" cy="317439"/>
          </a:xfrm>
          <a:custGeom>
            <a:avLst/>
            <a:gdLst/>
            <a:ahLst/>
            <a:cxnLst/>
            <a:rect l="0" t="0" r="0" b="0"/>
            <a:pathLst>
              <a:path w="954" h="499">
                <a:moveTo>
                  <a:pt x="708" y="22"/>
                </a:moveTo>
                <a:lnTo>
                  <a:pt x="938" y="22"/>
                </a:lnTo>
                <a:lnTo>
                  <a:pt x="477" y="483"/>
                </a:lnTo>
                <a:lnTo>
                  <a:pt x="15" y="22"/>
                </a:lnTo>
                <a:lnTo>
                  <a:pt x="246" y="22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5" name="rect"/>
          <p:cNvSpPr/>
          <p:nvPr/>
        </p:nvSpPr>
        <p:spPr>
          <a:xfrm>
            <a:off x="2972411" y="8232866"/>
            <a:ext cx="6218222" cy="28575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6" name="rect"/>
          <p:cNvSpPr/>
          <p:nvPr/>
        </p:nvSpPr>
        <p:spPr>
          <a:xfrm>
            <a:off x="3373311" y="9836467"/>
            <a:ext cx="5416423" cy="28575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7" name="path"/>
          <p:cNvSpPr/>
          <p:nvPr/>
        </p:nvSpPr>
        <p:spPr>
          <a:xfrm>
            <a:off x="6082410" y="10052761"/>
            <a:ext cx="269850" cy="553146"/>
          </a:xfrm>
          <a:custGeom>
            <a:avLst/>
            <a:gdLst/>
            <a:ahLst/>
            <a:cxnLst/>
            <a:rect l="0" t="0" r="0" b="0"/>
            <a:pathLst>
              <a:path w="424" h="871">
                <a:moveTo>
                  <a:pt x="22" y="0"/>
                </a:moveTo>
                <a:lnTo>
                  <a:pt x="22" y="848"/>
                </a:lnTo>
                <a:lnTo>
                  <a:pt x="424" y="84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8" name="path"/>
          <p:cNvSpPr/>
          <p:nvPr/>
        </p:nvSpPr>
        <p:spPr>
          <a:xfrm>
            <a:off x="5565987" y="10052761"/>
            <a:ext cx="269850" cy="553146"/>
          </a:xfrm>
          <a:custGeom>
            <a:avLst/>
            <a:gdLst/>
            <a:ahLst/>
            <a:cxnLst/>
            <a:rect l="0" t="0" r="0" b="0"/>
            <a:pathLst>
              <a:path w="424" h="871">
                <a:moveTo>
                  <a:pt x="0" y="848"/>
                </a:moveTo>
                <a:lnTo>
                  <a:pt x="402" y="848"/>
                </a:lnTo>
                <a:lnTo>
                  <a:pt x="402" y="0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9" name="path"/>
          <p:cNvSpPr/>
          <p:nvPr/>
        </p:nvSpPr>
        <p:spPr>
          <a:xfrm>
            <a:off x="5802502" y="6579000"/>
            <a:ext cx="313257" cy="166732"/>
          </a:xfrm>
          <a:custGeom>
            <a:avLst/>
            <a:gdLst/>
            <a:ahLst/>
            <a:cxnLst/>
            <a:rect l="0" t="0" r="0" b="0"/>
            <a:pathLst>
              <a:path w="493" h="262">
                <a:moveTo>
                  <a:pt x="15" y="15"/>
                </a:moveTo>
                <a:lnTo>
                  <a:pt x="246" y="246"/>
                </a:lnTo>
                <a:lnTo>
                  <a:pt x="477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0" name="path"/>
          <p:cNvSpPr/>
          <p:nvPr/>
        </p:nvSpPr>
        <p:spPr>
          <a:xfrm>
            <a:off x="5811447" y="10042658"/>
            <a:ext cx="295352" cy="157779"/>
          </a:xfrm>
          <a:custGeom>
            <a:avLst/>
            <a:gdLst/>
            <a:ahLst/>
            <a:cxnLst/>
            <a:rect l="0" t="0" r="0" b="0"/>
            <a:pathLst>
              <a:path w="465" h="248">
                <a:moveTo>
                  <a:pt x="15" y="15"/>
                </a:moveTo>
                <a:lnTo>
                  <a:pt x="232" y="232"/>
                </a:lnTo>
                <a:lnTo>
                  <a:pt x="449" y="15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1" name="rect"/>
          <p:cNvSpPr/>
          <p:nvPr/>
        </p:nvSpPr>
        <p:spPr>
          <a:xfrm>
            <a:off x="7883072" y="9714153"/>
            <a:ext cx="700514" cy="38100"/>
          </a:xfrm>
          <a:prstGeom prst="rect">
            <a:avLst/>
          </a:prstGeom>
          <a:solidFill>
            <a:srgbClr val="C0E1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2" name="rect"/>
          <p:cNvSpPr/>
          <p:nvPr/>
        </p:nvSpPr>
        <p:spPr>
          <a:xfrm>
            <a:off x="3663280" y="9630333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3" name="rect"/>
          <p:cNvSpPr/>
          <p:nvPr/>
        </p:nvSpPr>
        <p:spPr>
          <a:xfrm>
            <a:off x="3663280" y="8514753"/>
            <a:ext cx="700514" cy="38100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95" name="picture 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023343" y="2789491"/>
            <a:ext cx="10936134" cy="7555496"/>
          </a:xfrm>
          <a:prstGeom prst="rect">
            <a:avLst/>
          </a:prstGeom>
        </p:spPr>
      </p:pic>
      <p:sp>
        <p:nvSpPr>
          <p:cNvPr id="696" name="textbox 696"/>
          <p:cNvSpPr/>
          <p:nvPr/>
        </p:nvSpPr>
        <p:spPr>
          <a:xfrm>
            <a:off x="12967944" y="10881766"/>
            <a:ext cx="8079105" cy="2136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6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8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自动关联</a:t>
            </a:r>
            <a:r>
              <a:rPr sz="3600" spc="-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维表最新分区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8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600" spc="-8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600" spc="-8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适用于维表缓慢更新场景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5000"/>
              </a:lnSpc>
            </a:pP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</a:t>
            </a:r>
            <a:r>
              <a:rPr sz="3600" spc="-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吞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吐</a:t>
            </a:r>
            <a:endParaRPr lang="en-US" altLang="en-US" sz="3600" dirty="0"/>
          </a:p>
        </p:txBody>
      </p:sp>
      <p:sp>
        <p:nvSpPr>
          <p:cNvPr id="697" name="textbox 697"/>
          <p:cNvSpPr/>
          <p:nvPr/>
        </p:nvSpPr>
        <p:spPr>
          <a:xfrm>
            <a:off x="7161542" y="804164"/>
            <a:ext cx="9686925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7900" dirty="0"/>
          </a:p>
        </p:txBody>
      </p:sp>
      <p:pic>
        <p:nvPicPr>
          <p:cNvPr id="698" name="picture 6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12335" y="10887456"/>
            <a:ext cx="545591" cy="542544"/>
          </a:xfrm>
          <a:prstGeom prst="rect">
            <a:avLst/>
          </a:prstGeom>
        </p:spPr>
      </p:pic>
      <p:sp>
        <p:nvSpPr>
          <p:cNvPr id="699" name="textbox 699"/>
          <p:cNvSpPr/>
          <p:nvPr/>
        </p:nvSpPr>
        <p:spPr>
          <a:xfrm>
            <a:off x="3143008" y="9721392"/>
            <a:ext cx="3383915" cy="1645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indent="12700" algn="l" rtl="0" eaLnBrk="0">
              <a:lnSpc>
                <a:spcPct val="83000"/>
              </a:lnSpc>
              <a:spcBef>
                <a:spcPts val="5"/>
              </a:spcBef>
            </a:pP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2400" dirty="0"/>
          </a:p>
          <a:p>
            <a:pPr marL="1595120" indent="1905" algn="l" rtl="0" eaLnBrk="0">
              <a:lnSpc>
                <a:spcPct val="203000"/>
              </a:lnSpc>
              <a:spcBef>
                <a:spcPts val="285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sp>
        <p:nvSpPr>
          <p:cNvPr id="700" name="textbox 700"/>
          <p:cNvSpPr/>
          <p:nvPr/>
        </p:nvSpPr>
        <p:spPr>
          <a:xfrm>
            <a:off x="836388" y="2711194"/>
            <a:ext cx="6282054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案例5</a:t>
            </a:r>
            <a:r>
              <a:rPr sz="4000" spc="-10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订单流关联店铺数据</a:t>
            </a:r>
            <a:endParaRPr lang="en-US" altLang="en-US" sz="4000" dirty="0"/>
          </a:p>
        </p:txBody>
      </p:sp>
      <p:sp>
        <p:nvSpPr>
          <p:cNvPr id="701" name="path"/>
          <p:cNvSpPr/>
          <p:nvPr/>
        </p:nvSpPr>
        <p:spPr>
          <a:xfrm>
            <a:off x="6667233" y="9060445"/>
            <a:ext cx="1901918" cy="1394840"/>
          </a:xfrm>
          <a:custGeom>
            <a:avLst/>
            <a:gdLst/>
            <a:ahLst/>
            <a:cxnLst/>
            <a:rect l="0" t="0" r="0" b="0"/>
            <a:pathLst>
              <a:path w="2995" h="2196">
                <a:moveTo>
                  <a:pt x="22" y="1523"/>
                </a:moveTo>
                <a:lnTo>
                  <a:pt x="1936" y="1523"/>
                </a:lnTo>
                <a:lnTo>
                  <a:pt x="1936" y="22"/>
                </a:lnTo>
                <a:lnTo>
                  <a:pt x="1527" y="22"/>
                </a:lnTo>
                <a:moveTo>
                  <a:pt x="2995" y="22"/>
                </a:moveTo>
                <a:lnTo>
                  <a:pt x="2586" y="22"/>
                </a:lnTo>
                <a:lnTo>
                  <a:pt x="2586" y="2174"/>
                </a:lnTo>
                <a:lnTo>
                  <a:pt x="22" y="2174"/>
                </a:lnTo>
                <a:lnTo>
                  <a:pt x="22" y="1523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2" name="path"/>
          <p:cNvSpPr/>
          <p:nvPr/>
        </p:nvSpPr>
        <p:spPr>
          <a:xfrm>
            <a:off x="6678051" y="7732164"/>
            <a:ext cx="1825841" cy="48244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2869" y="21"/>
                </a:moveTo>
                <a:lnTo>
                  <a:pt x="5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3" name="rect"/>
          <p:cNvSpPr/>
          <p:nvPr/>
        </p:nvSpPr>
        <p:spPr>
          <a:xfrm>
            <a:off x="8486140" y="4566772"/>
            <a:ext cx="28575" cy="3179252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0" name="group 60"/>
          <p:cNvGrpSpPr/>
          <p:nvPr/>
        </p:nvGrpSpPr>
        <p:grpSpPr>
          <a:xfrm rot="21600000">
            <a:off x="7120687" y="7090041"/>
            <a:ext cx="1727301" cy="1333487"/>
            <a:chOff x="0" y="0"/>
            <a:chExt cx="1727301" cy="1333487"/>
          </a:xfrm>
        </p:grpSpPr>
        <p:pic>
          <p:nvPicPr>
            <p:cNvPr id="704" name="picture 7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727301" cy="1333487"/>
            </a:xfrm>
            <a:prstGeom prst="rect">
              <a:avLst/>
            </a:prstGeom>
          </p:spPr>
        </p:pic>
        <p:sp>
          <p:nvSpPr>
            <p:cNvPr id="705" name="textbox 705"/>
            <p:cNvSpPr/>
            <p:nvPr/>
          </p:nvSpPr>
          <p:spPr>
            <a:xfrm>
              <a:off x="-12700" y="-12700"/>
              <a:ext cx="1753235" cy="1358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466725" algn="l" rtl="0" eaLnBrk="0">
                <a:lnSpc>
                  <a:spcPct val="82000"/>
                </a:lnSpc>
              </a:pPr>
              <a:r>
                <a:rPr sz="2300" spc="-2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</a:t>
              </a:r>
              <a:r>
                <a:rPr sz="2300" spc="-1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3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300" dirty="0"/>
            </a:p>
            <a:p>
              <a:pPr indent="144780" algn="l" rtl="0" eaLnBrk="0">
                <a:lnSpc>
                  <a:spcPts val="2265"/>
                </a:lnSpc>
                <a:spcBef>
                  <a:spcPts val="80"/>
                </a:spcBef>
              </a:pP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700" spc="-9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=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2020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6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</a:t>
              </a:r>
              <a:r>
                <a:rPr sz="17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</a:t>
              </a:r>
              <a:endParaRPr lang="en-US" altLang="en-US" sz="1700" dirty="0"/>
            </a:p>
          </p:txBody>
        </p:sp>
      </p:grpSp>
      <p:pic>
        <p:nvPicPr>
          <p:cNvPr id="706" name="picture 7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707" name="table 707"/>
          <p:cNvGraphicFramePr>
            <a:graphicFrameLocks noGrp="1"/>
          </p:cNvGraphicFramePr>
          <p:nvPr/>
        </p:nvGraphicFramePr>
        <p:xfrm>
          <a:off x="8682456" y="5766680"/>
          <a:ext cx="3133725" cy="607059"/>
        </p:xfrm>
        <a:graphic>
          <a:graphicData uri="http://schemas.openxmlformats.org/drawingml/2006/table">
            <a:tbl>
              <a:tblPr/>
              <a:tblGrid>
                <a:gridCol w="3133725"/>
              </a:tblGrid>
              <a:tr h="578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indent="502285" algn="l" rtl="0" eaLnBrk="0">
                        <a:lnSpc>
                          <a:spcPts val="3185"/>
                        </a:lnSpc>
                        <a:spcBef>
                          <a:spcPts val="5"/>
                        </a:spcBef>
                      </a:pP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op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8" name="textbox 708"/>
          <p:cNvSpPr/>
          <p:nvPr/>
        </p:nvSpPr>
        <p:spPr>
          <a:xfrm>
            <a:off x="3334499" y="4715966"/>
            <a:ext cx="224726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185"/>
              </a:lnSpc>
            </a:pP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spc="-6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op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4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2300" dirty="0"/>
          </a:p>
        </p:txBody>
      </p:sp>
      <p:sp>
        <p:nvSpPr>
          <p:cNvPr id="709" name="path"/>
          <p:cNvSpPr/>
          <p:nvPr/>
        </p:nvSpPr>
        <p:spPr>
          <a:xfrm>
            <a:off x="6678051" y="4098182"/>
            <a:ext cx="1825841" cy="48245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5" y="21"/>
                </a:moveTo>
                <a:lnTo>
                  <a:pt x="2869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10" name="picture 7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4023" y="6842759"/>
            <a:ext cx="917447" cy="917448"/>
          </a:xfrm>
          <a:prstGeom prst="rect">
            <a:avLst/>
          </a:prstGeom>
        </p:spPr>
      </p:pic>
      <p:pic>
        <p:nvPicPr>
          <p:cNvPr id="711" name="picture 7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6823" y="8653271"/>
            <a:ext cx="917448" cy="917447"/>
          </a:xfrm>
          <a:prstGeom prst="rect">
            <a:avLst/>
          </a:prstGeom>
        </p:spPr>
      </p:pic>
      <p:pic>
        <p:nvPicPr>
          <p:cNvPr id="712" name="picture 7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00072" y="9470136"/>
            <a:ext cx="917448" cy="917447"/>
          </a:xfrm>
          <a:prstGeom prst="rect">
            <a:avLst/>
          </a:prstGeom>
        </p:spPr>
      </p:pic>
      <p:sp>
        <p:nvSpPr>
          <p:cNvPr id="713" name="path"/>
          <p:cNvSpPr/>
          <p:nvPr/>
        </p:nvSpPr>
        <p:spPr>
          <a:xfrm>
            <a:off x="11806583" y="5481605"/>
            <a:ext cx="598725" cy="1177245"/>
          </a:xfrm>
          <a:custGeom>
            <a:avLst/>
            <a:gdLst/>
            <a:ahLst/>
            <a:cxnLst/>
            <a:rect l="0" t="0" r="0" b="0"/>
            <a:pathLst>
              <a:path w="942" h="1853">
                <a:moveTo>
                  <a:pt x="15" y="15"/>
                </a:moveTo>
                <a:lnTo>
                  <a:pt x="926" y="926"/>
                </a:lnTo>
                <a:lnTo>
                  <a:pt x="15" y="183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4" name="textbox 714"/>
          <p:cNvSpPr/>
          <p:nvPr/>
        </p:nvSpPr>
        <p:spPr>
          <a:xfrm>
            <a:off x="852393" y="4712613"/>
            <a:ext cx="1350010" cy="501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600" spc="-1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</a:t>
            </a:r>
            <a:r>
              <a:rPr sz="3600" spc="-1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600" dirty="0"/>
          </a:p>
        </p:txBody>
      </p:sp>
      <p:sp>
        <p:nvSpPr>
          <p:cNvPr id="715" name="textbox 715"/>
          <p:cNvSpPr/>
          <p:nvPr/>
        </p:nvSpPr>
        <p:spPr>
          <a:xfrm>
            <a:off x="1564398" y="8895384"/>
            <a:ext cx="1299844" cy="446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hop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</a:t>
            </a:r>
            <a:endParaRPr lang="en-US" altLang="en-US" sz="2400" dirty="0"/>
          </a:p>
        </p:txBody>
      </p:sp>
      <p:sp>
        <p:nvSpPr>
          <p:cNvPr id="716" name="textbox 716"/>
          <p:cNvSpPr/>
          <p:nvPr/>
        </p:nvSpPr>
        <p:spPr>
          <a:xfrm>
            <a:off x="7127455" y="5746800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717" name="path"/>
          <p:cNvSpPr/>
          <p:nvPr/>
        </p:nvSpPr>
        <p:spPr>
          <a:xfrm>
            <a:off x="7626841" y="8567470"/>
            <a:ext cx="952738" cy="517028"/>
          </a:xfrm>
          <a:custGeom>
            <a:avLst/>
            <a:gdLst/>
            <a:ahLst/>
            <a:cxnLst/>
            <a:rect l="0" t="0" r="0" b="0"/>
            <a:pathLst>
              <a:path w="1500" h="814">
                <a:moveTo>
                  <a:pt x="16" y="798"/>
                </a:moveTo>
                <a:lnTo>
                  <a:pt x="750" y="15"/>
                </a:lnTo>
                <a:lnTo>
                  <a:pt x="1483" y="798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8" name="textbox 718"/>
          <p:cNvSpPr/>
          <p:nvPr/>
        </p:nvSpPr>
        <p:spPr>
          <a:xfrm>
            <a:off x="444520" y="7951316"/>
            <a:ext cx="1957704" cy="36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2800" dirty="0"/>
          </a:p>
        </p:txBody>
      </p:sp>
      <p:sp>
        <p:nvSpPr>
          <p:cNvPr id="719" name="path"/>
          <p:cNvSpPr/>
          <p:nvPr/>
        </p:nvSpPr>
        <p:spPr>
          <a:xfrm>
            <a:off x="5770571" y="4931154"/>
            <a:ext cx="650806" cy="650807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008" y="15"/>
                </a:moveTo>
                <a:lnTo>
                  <a:pt x="15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0" name="path"/>
          <p:cNvSpPr/>
          <p:nvPr/>
        </p:nvSpPr>
        <p:spPr>
          <a:xfrm>
            <a:off x="5770571" y="4300556"/>
            <a:ext cx="650806" cy="650803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5" y="15"/>
                </a:moveTo>
                <a:lnTo>
                  <a:pt x="1008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1" name="picture 7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62783" y="10518647"/>
            <a:ext cx="1965960" cy="207263"/>
          </a:xfrm>
          <a:prstGeom prst="rect">
            <a:avLst/>
          </a:prstGeom>
        </p:spPr>
      </p:pic>
      <p:pic>
        <p:nvPicPr>
          <p:cNvPr id="722" name="picture 7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62783" y="11094719"/>
            <a:ext cx="1965960" cy="207263"/>
          </a:xfrm>
          <a:prstGeom prst="rect">
            <a:avLst/>
          </a:prstGeom>
        </p:spPr>
      </p:pic>
      <p:pic>
        <p:nvPicPr>
          <p:cNvPr id="723" name="picture 7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7823" y="9860280"/>
            <a:ext cx="1408176" cy="222503"/>
          </a:xfrm>
          <a:prstGeom prst="rect">
            <a:avLst/>
          </a:prstGeom>
        </p:spPr>
      </p:pic>
      <p:sp>
        <p:nvSpPr>
          <p:cNvPr id="724" name="path"/>
          <p:cNvSpPr/>
          <p:nvPr/>
        </p:nvSpPr>
        <p:spPr>
          <a:xfrm>
            <a:off x="2540000" y="10559681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5" name="picture 7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215383" y="10287000"/>
            <a:ext cx="542544" cy="545592"/>
          </a:xfrm>
          <a:prstGeom prst="rect">
            <a:avLst/>
          </a:prstGeom>
        </p:spPr>
      </p:pic>
      <p:sp>
        <p:nvSpPr>
          <p:cNvPr id="726" name="path"/>
          <p:cNvSpPr/>
          <p:nvPr/>
        </p:nvSpPr>
        <p:spPr>
          <a:xfrm>
            <a:off x="2540000" y="11135829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7" name="picture 7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435351" y="10186415"/>
            <a:ext cx="207263" cy="1115568"/>
          </a:xfrm>
          <a:prstGeom prst="rect">
            <a:avLst/>
          </a:prstGeom>
        </p:spPr>
      </p:pic>
      <p:sp>
        <p:nvSpPr>
          <p:cNvPr id="728" name="path"/>
          <p:cNvSpPr/>
          <p:nvPr/>
        </p:nvSpPr>
        <p:spPr>
          <a:xfrm>
            <a:off x="2474969" y="4615855"/>
            <a:ext cx="335503" cy="650804"/>
          </a:xfrm>
          <a:custGeom>
            <a:avLst/>
            <a:gdLst/>
            <a:ahLst/>
            <a:cxnLst/>
            <a:rect l="0" t="0" r="0" b="0"/>
            <a:pathLst>
              <a:path w="528" h="1024">
                <a:moveTo>
                  <a:pt x="15" y="1008"/>
                </a:moveTo>
                <a:lnTo>
                  <a:pt x="512" y="512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9" name="rect"/>
          <p:cNvSpPr/>
          <p:nvPr/>
        </p:nvSpPr>
        <p:spPr>
          <a:xfrm>
            <a:off x="955781" y="9901328"/>
            <a:ext cx="1226644" cy="6440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0" name="picture 7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53439" y="9396984"/>
            <a:ext cx="228600" cy="697991"/>
          </a:xfrm>
          <a:prstGeom prst="rect">
            <a:avLst/>
          </a:prstGeom>
        </p:spPr>
      </p:pic>
      <p:sp>
        <p:nvSpPr>
          <p:cNvPr id="731" name="rect"/>
          <p:cNvSpPr/>
          <p:nvPr/>
        </p:nvSpPr>
        <p:spPr>
          <a:xfrm>
            <a:off x="6667229" y="4112043"/>
            <a:ext cx="28575" cy="408870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2" name="rect"/>
          <p:cNvSpPr/>
          <p:nvPr/>
        </p:nvSpPr>
        <p:spPr>
          <a:xfrm>
            <a:off x="2485072" y="4611671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3" name="rect"/>
          <p:cNvSpPr/>
          <p:nvPr/>
        </p:nvSpPr>
        <p:spPr>
          <a:xfrm>
            <a:off x="2485072" y="5242269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4" name="path"/>
          <p:cNvSpPr/>
          <p:nvPr/>
        </p:nvSpPr>
        <p:spPr>
          <a:xfrm>
            <a:off x="2514600" y="10225875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5" name="rect"/>
          <p:cNvSpPr/>
          <p:nvPr/>
        </p:nvSpPr>
        <p:spPr>
          <a:xfrm>
            <a:off x="5766386" y="5256556"/>
            <a:ext cx="28575" cy="315303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6" name="rect"/>
          <p:cNvSpPr/>
          <p:nvPr/>
        </p:nvSpPr>
        <p:spPr>
          <a:xfrm>
            <a:off x="5766386" y="4310659"/>
            <a:ext cx="28575" cy="315299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7" name="rect"/>
          <p:cNvSpPr/>
          <p:nvPr/>
        </p:nvSpPr>
        <p:spPr>
          <a:xfrm>
            <a:off x="11802398" y="5491708"/>
            <a:ext cx="28575" cy="28925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8" name="rect"/>
          <p:cNvSpPr/>
          <p:nvPr/>
        </p:nvSpPr>
        <p:spPr>
          <a:xfrm>
            <a:off x="11802398" y="6359491"/>
            <a:ext cx="28575" cy="289256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0" name="picture 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023343" y="2789491"/>
            <a:ext cx="10936134" cy="7555496"/>
          </a:xfrm>
          <a:prstGeom prst="rect">
            <a:avLst/>
          </a:prstGeom>
        </p:spPr>
      </p:pic>
      <p:sp>
        <p:nvSpPr>
          <p:cNvPr id="741" name="textbox 741"/>
          <p:cNvSpPr/>
          <p:nvPr/>
        </p:nvSpPr>
        <p:spPr>
          <a:xfrm>
            <a:off x="12967944" y="10881766"/>
            <a:ext cx="8079105" cy="2136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6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8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自动关联</a:t>
            </a:r>
            <a:r>
              <a:rPr sz="3600" spc="-2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iv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36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维表最新分区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8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特点：</a:t>
            </a:r>
            <a:r>
              <a:rPr sz="3600" spc="-8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3600" spc="-8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适用于维表缓慢更新场景</a:t>
            </a:r>
            <a:endParaRPr lang="en-US" altLang="en-US" sz="36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1684020" algn="l" rtl="0" eaLnBrk="0">
              <a:lnSpc>
                <a:spcPct val="85000"/>
              </a:lnSpc>
            </a:pP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78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</a:t>
            </a:r>
            <a:r>
              <a:rPr sz="3600" spc="-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吞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吐</a:t>
            </a:r>
            <a:endParaRPr lang="en-US" altLang="en-US" sz="3600" dirty="0"/>
          </a:p>
        </p:txBody>
      </p:sp>
      <p:sp>
        <p:nvSpPr>
          <p:cNvPr id="742" name="textbox 742"/>
          <p:cNvSpPr/>
          <p:nvPr/>
        </p:nvSpPr>
        <p:spPr>
          <a:xfrm>
            <a:off x="7161542" y="804164"/>
            <a:ext cx="9686925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5"/>
              </a:spcBef>
            </a:pP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790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7900" spc="2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79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79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7900" spc="1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79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7900" dirty="0"/>
          </a:p>
        </p:txBody>
      </p:sp>
      <p:pic>
        <p:nvPicPr>
          <p:cNvPr id="743" name="picture 7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12335" y="10887456"/>
            <a:ext cx="545591" cy="542544"/>
          </a:xfrm>
          <a:prstGeom prst="rect">
            <a:avLst/>
          </a:prstGeom>
        </p:spPr>
      </p:pic>
      <p:sp>
        <p:nvSpPr>
          <p:cNvPr id="744" name="textbox 744"/>
          <p:cNvSpPr/>
          <p:nvPr/>
        </p:nvSpPr>
        <p:spPr>
          <a:xfrm>
            <a:off x="3136201" y="9721392"/>
            <a:ext cx="3390265" cy="3489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indent="19685" algn="l" rtl="0" eaLnBrk="0">
              <a:lnSpc>
                <a:spcPct val="83000"/>
              </a:lnSpc>
              <a:spcBef>
                <a:spcPts val="5"/>
              </a:spcBef>
            </a:pP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en-US" altLang="en-US" sz="24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indent="1604010" algn="l" rtl="0" eaLnBrk="0">
              <a:lnSpc>
                <a:spcPts val="2775"/>
              </a:lnSpc>
              <a:spcBef>
                <a:spcPts val="575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  <a:p>
            <a:pPr marL="12700" indent="1588770" algn="l" rtl="0" eaLnBrk="0">
              <a:lnSpc>
                <a:spcPct val="189000"/>
              </a:lnSpc>
              <a:spcBef>
                <a:spcPts val="18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en-US" altLang="en-US" sz="2400" dirty="0"/>
          </a:p>
          <a:p>
            <a:pPr marL="1583055" indent="1905" algn="l" rtl="0" eaLnBrk="0">
              <a:lnSpc>
                <a:spcPct val="202000"/>
              </a:lnSpc>
              <a:spcBef>
                <a:spcPts val="9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 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qu</a:t>
            </a:r>
            <a:r>
              <a:rPr sz="1900" spc="4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endParaRPr lang="en-US" altLang="en-US" sz="1900" dirty="0"/>
          </a:p>
        </p:txBody>
      </p:sp>
      <p:sp>
        <p:nvSpPr>
          <p:cNvPr id="745" name="path"/>
          <p:cNvSpPr/>
          <p:nvPr/>
        </p:nvSpPr>
        <p:spPr>
          <a:xfrm>
            <a:off x="6735292" y="9048649"/>
            <a:ext cx="1580548" cy="3156157"/>
          </a:xfrm>
          <a:custGeom>
            <a:avLst/>
            <a:gdLst/>
            <a:ahLst/>
            <a:cxnLst/>
            <a:rect l="0" t="0" r="0" b="0"/>
            <a:pathLst>
              <a:path w="2489" h="4970">
                <a:moveTo>
                  <a:pt x="22" y="4312"/>
                </a:moveTo>
                <a:lnTo>
                  <a:pt x="1854" y="4312"/>
                </a:lnTo>
                <a:lnTo>
                  <a:pt x="1854" y="22"/>
                </a:lnTo>
                <a:lnTo>
                  <a:pt x="1455" y="22"/>
                </a:lnTo>
                <a:moveTo>
                  <a:pt x="2489" y="4947"/>
                </a:moveTo>
                <a:lnTo>
                  <a:pt x="22" y="4947"/>
                </a:lnTo>
                <a:lnTo>
                  <a:pt x="22" y="4312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6" name="textbox 746"/>
          <p:cNvSpPr/>
          <p:nvPr/>
        </p:nvSpPr>
        <p:spPr>
          <a:xfrm>
            <a:off x="836388" y="2711194"/>
            <a:ext cx="6282054" cy="548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案例5</a:t>
            </a:r>
            <a:r>
              <a:rPr sz="4000" spc="-10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订单流关联店铺数据</a:t>
            </a:r>
            <a:endParaRPr lang="en-US" altLang="en-US" sz="4000" dirty="0"/>
          </a:p>
        </p:txBody>
      </p:sp>
      <p:sp>
        <p:nvSpPr>
          <p:cNvPr id="747" name="path"/>
          <p:cNvSpPr/>
          <p:nvPr/>
        </p:nvSpPr>
        <p:spPr>
          <a:xfrm>
            <a:off x="6678051" y="7732164"/>
            <a:ext cx="1825841" cy="48244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2869" y="21"/>
                </a:moveTo>
                <a:lnTo>
                  <a:pt x="5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8" name="rect"/>
          <p:cNvSpPr/>
          <p:nvPr/>
        </p:nvSpPr>
        <p:spPr>
          <a:xfrm>
            <a:off x="8486140" y="4566772"/>
            <a:ext cx="28575" cy="3179252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7120687" y="7090041"/>
            <a:ext cx="1727301" cy="1333487"/>
            <a:chOff x="0" y="0"/>
            <a:chExt cx="1727301" cy="1333487"/>
          </a:xfrm>
        </p:grpSpPr>
        <p:pic>
          <p:nvPicPr>
            <p:cNvPr id="749" name="picture 7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727301" cy="1333487"/>
            </a:xfrm>
            <a:prstGeom prst="rect">
              <a:avLst/>
            </a:prstGeom>
          </p:spPr>
        </p:pic>
        <p:sp>
          <p:nvSpPr>
            <p:cNvPr id="750" name="textbox 750"/>
            <p:cNvSpPr/>
            <p:nvPr/>
          </p:nvSpPr>
          <p:spPr>
            <a:xfrm>
              <a:off x="-12700" y="-12700"/>
              <a:ext cx="1753235" cy="1358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indent="466725" algn="l" rtl="0" eaLnBrk="0">
                <a:lnSpc>
                  <a:spcPct val="82000"/>
                </a:lnSpc>
              </a:pPr>
              <a:r>
                <a:rPr sz="2300" spc="-2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Cac</a:t>
              </a:r>
              <a:r>
                <a:rPr sz="2300" spc="-15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2300" spc="0" dirty="0">
                  <a:solidFill>
                    <a:srgbClr val="C0E1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2300" dirty="0"/>
            </a:p>
            <a:p>
              <a:pPr indent="144780" algn="l" rtl="0" eaLnBrk="0">
                <a:lnSpc>
                  <a:spcPts val="2265"/>
                </a:lnSpc>
                <a:spcBef>
                  <a:spcPts val="80"/>
                </a:spcBef>
              </a:pP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</a:t>
              </a:r>
              <a:r>
                <a:rPr sz="1700" spc="-9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=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2020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7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10</a:t>
              </a:r>
              <a:r>
                <a:rPr sz="1700" spc="-5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700" spc="-6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</a:t>
              </a:r>
              <a:r>
                <a:rPr sz="1700" spc="0" dirty="0">
                  <a:solidFill>
                    <a:srgbClr val="BFBF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</a:t>
              </a:r>
              <a:endParaRPr lang="en-US" altLang="en-US" sz="1700" dirty="0"/>
            </a:p>
          </p:txBody>
        </p:sp>
      </p:grpSp>
      <p:pic>
        <p:nvPicPr>
          <p:cNvPr id="751" name="picture 7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aphicFrame>
        <p:nvGraphicFramePr>
          <p:cNvPr id="752" name="table 752"/>
          <p:cNvGraphicFramePr>
            <a:graphicFrameLocks noGrp="1"/>
          </p:cNvGraphicFramePr>
          <p:nvPr/>
        </p:nvGraphicFramePr>
        <p:xfrm>
          <a:off x="8682456" y="5766680"/>
          <a:ext cx="3133725" cy="607059"/>
        </p:xfrm>
        <a:graphic>
          <a:graphicData uri="http://schemas.openxmlformats.org/drawingml/2006/table">
            <a:tbl>
              <a:tblPr/>
              <a:tblGrid>
                <a:gridCol w="3133725"/>
              </a:tblGrid>
              <a:tr h="578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500" dirty="0"/>
                    </a:p>
                    <a:p>
                      <a:pPr indent="502285" algn="l" rtl="0" eaLnBrk="0">
                        <a:lnSpc>
                          <a:spcPts val="3185"/>
                        </a:lnSpc>
                        <a:spcBef>
                          <a:spcPts val="5"/>
                        </a:spcBef>
                      </a:pP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400" spc="-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op</a:t>
                      </a:r>
                      <a:r>
                        <a:rPr sz="2400" spc="-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-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.</a:t>
                      </a:r>
                      <a:r>
                        <a:rPr sz="24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*</a:t>
                      </a:r>
                      <a:r>
                        <a:rPr sz="24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53" name="textbox 753"/>
          <p:cNvSpPr/>
          <p:nvPr/>
        </p:nvSpPr>
        <p:spPr>
          <a:xfrm>
            <a:off x="3334499" y="4715966"/>
            <a:ext cx="224726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3185"/>
              </a:lnSpc>
            </a:pP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300" spc="-5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spc="-6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300" spc="-8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2300" spc="-9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op</a:t>
            </a:r>
            <a:r>
              <a:rPr sz="2300" spc="-4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300" spc="-4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300" spc="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2300" dirty="0"/>
          </a:p>
        </p:txBody>
      </p:sp>
      <p:sp>
        <p:nvSpPr>
          <p:cNvPr id="754" name="path"/>
          <p:cNvSpPr/>
          <p:nvPr/>
        </p:nvSpPr>
        <p:spPr>
          <a:xfrm>
            <a:off x="6678051" y="4098182"/>
            <a:ext cx="1825841" cy="482451"/>
          </a:xfrm>
          <a:custGeom>
            <a:avLst/>
            <a:gdLst/>
            <a:ahLst/>
            <a:cxnLst/>
            <a:rect l="0" t="0" r="0" b="0"/>
            <a:pathLst>
              <a:path w="2875" h="759">
                <a:moveTo>
                  <a:pt x="5" y="21"/>
                </a:moveTo>
                <a:lnTo>
                  <a:pt x="2869" y="737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55" name="picture 7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4023" y="6842759"/>
            <a:ext cx="917447" cy="917448"/>
          </a:xfrm>
          <a:prstGeom prst="rect">
            <a:avLst/>
          </a:prstGeom>
        </p:spPr>
      </p:pic>
      <p:pic>
        <p:nvPicPr>
          <p:cNvPr id="756" name="picture 7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00072" y="9470136"/>
            <a:ext cx="917448" cy="917447"/>
          </a:xfrm>
          <a:prstGeom prst="rect">
            <a:avLst/>
          </a:prstGeom>
        </p:spPr>
      </p:pic>
      <p:pic>
        <p:nvPicPr>
          <p:cNvPr id="757" name="picture 7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96823" y="8653271"/>
            <a:ext cx="917448" cy="917447"/>
          </a:xfrm>
          <a:prstGeom prst="rect">
            <a:avLst/>
          </a:prstGeom>
        </p:spPr>
      </p:pic>
      <p:pic>
        <p:nvPicPr>
          <p:cNvPr id="758" name="picture 7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7823" y="9860280"/>
            <a:ext cx="1408176" cy="222503"/>
          </a:xfrm>
          <a:prstGeom prst="rect">
            <a:avLst/>
          </a:prstGeom>
        </p:spPr>
      </p:pic>
      <p:sp>
        <p:nvSpPr>
          <p:cNvPr id="759" name="rect"/>
          <p:cNvSpPr/>
          <p:nvPr/>
        </p:nvSpPr>
        <p:spPr>
          <a:xfrm>
            <a:off x="955781" y="9901328"/>
            <a:ext cx="1226644" cy="6440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0" name="picture 7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53439" y="9396984"/>
            <a:ext cx="228600" cy="697991"/>
          </a:xfrm>
          <a:prstGeom prst="rect">
            <a:avLst/>
          </a:prstGeom>
        </p:spPr>
      </p:pic>
      <p:pic>
        <p:nvPicPr>
          <p:cNvPr id="761" name="picture 7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35151" y="9960864"/>
            <a:ext cx="219455" cy="1938527"/>
          </a:xfrm>
          <a:prstGeom prst="rect">
            <a:avLst/>
          </a:prstGeom>
        </p:spPr>
      </p:pic>
      <p:sp>
        <p:nvSpPr>
          <p:cNvPr id="762" name="path"/>
          <p:cNvSpPr/>
          <p:nvPr/>
        </p:nvSpPr>
        <p:spPr>
          <a:xfrm>
            <a:off x="911918" y="10001826"/>
            <a:ext cx="66232" cy="1757677"/>
          </a:xfrm>
          <a:custGeom>
            <a:avLst/>
            <a:gdLst/>
            <a:ahLst/>
            <a:cxnLst/>
            <a:rect l="0" t="0" r="0" b="0"/>
            <a:pathLst>
              <a:path w="104" h="2767">
                <a:moveTo>
                  <a:pt x="64" y="0"/>
                </a:moveTo>
                <a:lnTo>
                  <a:pt x="39" y="2767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3" name="picture 7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59536" y="11707367"/>
            <a:ext cx="1408175" cy="222504"/>
          </a:xfrm>
          <a:prstGeom prst="rect">
            <a:avLst/>
          </a:prstGeom>
        </p:spPr>
      </p:pic>
      <p:sp>
        <p:nvSpPr>
          <p:cNvPr id="764" name="path"/>
          <p:cNvSpPr/>
          <p:nvPr/>
        </p:nvSpPr>
        <p:spPr>
          <a:xfrm>
            <a:off x="937036" y="11748123"/>
            <a:ext cx="1226644" cy="64408"/>
          </a:xfrm>
          <a:custGeom>
            <a:avLst/>
            <a:gdLst/>
            <a:ahLst/>
            <a:cxnLst/>
            <a:rect l="0" t="0" r="0" b="0"/>
            <a:pathLst>
              <a:path w="1931" h="101">
                <a:moveTo>
                  <a:pt x="0" y="39"/>
                </a:moveTo>
                <a:lnTo>
                  <a:pt x="1931" y="61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5" name="picture 7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44495" y="12365735"/>
            <a:ext cx="1965960" cy="207263"/>
          </a:xfrm>
          <a:prstGeom prst="rect">
            <a:avLst/>
          </a:prstGeom>
        </p:spPr>
      </p:pic>
      <p:sp>
        <p:nvSpPr>
          <p:cNvPr id="766" name="path"/>
          <p:cNvSpPr/>
          <p:nvPr/>
        </p:nvSpPr>
        <p:spPr>
          <a:xfrm>
            <a:off x="2521254" y="12406477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7" name="picture 7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194048" y="12731495"/>
            <a:ext cx="542544" cy="545592"/>
          </a:xfrm>
          <a:prstGeom prst="rect">
            <a:avLst/>
          </a:prstGeom>
        </p:spPr>
      </p:pic>
      <p:pic>
        <p:nvPicPr>
          <p:cNvPr id="768" name="picture 7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44495" y="12941807"/>
            <a:ext cx="1965960" cy="207263"/>
          </a:xfrm>
          <a:prstGeom prst="rect">
            <a:avLst/>
          </a:prstGeom>
        </p:spPr>
      </p:pic>
      <p:sp>
        <p:nvSpPr>
          <p:cNvPr id="769" name="path"/>
          <p:cNvSpPr/>
          <p:nvPr/>
        </p:nvSpPr>
        <p:spPr>
          <a:xfrm>
            <a:off x="2521254" y="12982628"/>
            <a:ext cx="1785480" cy="50801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0" name="picture 7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417064" y="12033504"/>
            <a:ext cx="207264" cy="1115568"/>
          </a:xfrm>
          <a:prstGeom prst="rect">
            <a:avLst/>
          </a:prstGeom>
        </p:spPr>
      </p:pic>
      <p:sp>
        <p:nvSpPr>
          <p:cNvPr id="771" name="path"/>
          <p:cNvSpPr/>
          <p:nvPr/>
        </p:nvSpPr>
        <p:spPr>
          <a:xfrm>
            <a:off x="2495854" y="12072670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2" name="picture 7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462783" y="11094719"/>
            <a:ext cx="1965960" cy="207263"/>
          </a:xfrm>
          <a:prstGeom prst="rect">
            <a:avLst/>
          </a:prstGeom>
        </p:spPr>
      </p:pic>
      <p:pic>
        <p:nvPicPr>
          <p:cNvPr id="773" name="picture 7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462783" y="10518647"/>
            <a:ext cx="1965960" cy="207263"/>
          </a:xfrm>
          <a:prstGeom prst="rect">
            <a:avLst/>
          </a:prstGeom>
        </p:spPr>
      </p:pic>
      <p:sp>
        <p:nvSpPr>
          <p:cNvPr id="774" name="path"/>
          <p:cNvSpPr/>
          <p:nvPr/>
        </p:nvSpPr>
        <p:spPr>
          <a:xfrm>
            <a:off x="2540000" y="10559681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5" name="path"/>
          <p:cNvSpPr/>
          <p:nvPr/>
        </p:nvSpPr>
        <p:spPr>
          <a:xfrm>
            <a:off x="2540000" y="11135829"/>
            <a:ext cx="1785480" cy="50800"/>
          </a:xfrm>
          <a:custGeom>
            <a:avLst/>
            <a:gdLst/>
            <a:ahLst/>
            <a:cxnLst/>
            <a:rect l="0" t="0" r="0" b="0"/>
            <a:pathLst>
              <a:path w="2811" h="80">
                <a:moveTo>
                  <a:pt x="0" y="40"/>
                </a:moveTo>
                <a:lnTo>
                  <a:pt x="2811" y="40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6" name="picture 7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435351" y="10186415"/>
            <a:ext cx="207263" cy="1115568"/>
          </a:xfrm>
          <a:prstGeom prst="rect">
            <a:avLst/>
          </a:prstGeom>
        </p:spPr>
      </p:pic>
      <p:pic>
        <p:nvPicPr>
          <p:cNvPr id="777" name="picture 7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124455" y="11274552"/>
            <a:ext cx="917447" cy="917447"/>
          </a:xfrm>
          <a:prstGeom prst="rect">
            <a:avLst/>
          </a:prstGeom>
        </p:spPr>
      </p:pic>
      <p:sp>
        <p:nvSpPr>
          <p:cNvPr id="778" name="textbox 778"/>
          <p:cNvSpPr/>
          <p:nvPr/>
        </p:nvSpPr>
        <p:spPr>
          <a:xfrm>
            <a:off x="8542452" y="10342117"/>
            <a:ext cx="1807210" cy="487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3600" spc="-80" dirty="0"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全量替</a:t>
            </a:r>
            <a:r>
              <a:rPr sz="3600" spc="-70" dirty="0">
                <a:solidFill>
                  <a:srgbClr val="C9FE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换</a:t>
            </a:r>
            <a:endParaRPr lang="en-US" altLang="en-US" sz="3600" dirty="0"/>
          </a:p>
        </p:txBody>
      </p:sp>
      <p:sp>
        <p:nvSpPr>
          <p:cNvPr id="779" name="path"/>
          <p:cNvSpPr/>
          <p:nvPr/>
        </p:nvSpPr>
        <p:spPr>
          <a:xfrm>
            <a:off x="11806583" y="5481605"/>
            <a:ext cx="598725" cy="1177245"/>
          </a:xfrm>
          <a:custGeom>
            <a:avLst/>
            <a:gdLst/>
            <a:ahLst/>
            <a:cxnLst/>
            <a:rect l="0" t="0" r="0" b="0"/>
            <a:pathLst>
              <a:path w="942" h="1853">
                <a:moveTo>
                  <a:pt x="15" y="15"/>
                </a:moveTo>
                <a:lnTo>
                  <a:pt x="926" y="926"/>
                </a:lnTo>
                <a:lnTo>
                  <a:pt x="15" y="1838"/>
                </a:lnTo>
              </a:path>
            </a:pathLst>
          </a:custGeom>
          <a:noFill/>
          <a:ln w="28575" cap="flat">
            <a:solidFill>
              <a:srgbClr val="FFC00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0" name="textbox 780"/>
          <p:cNvSpPr/>
          <p:nvPr/>
        </p:nvSpPr>
        <p:spPr>
          <a:xfrm>
            <a:off x="852393" y="4712613"/>
            <a:ext cx="1350010" cy="501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600" spc="-130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订单</a:t>
            </a:r>
            <a:r>
              <a:rPr sz="3600" spc="-115" dirty="0">
                <a:solidFill>
                  <a:srgbClr val="92D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3600" dirty="0"/>
          </a:p>
        </p:txBody>
      </p:sp>
      <p:sp>
        <p:nvSpPr>
          <p:cNvPr id="781" name="textbox 781"/>
          <p:cNvSpPr/>
          <p:nvPr/>
        </p:nvSpPr>
        <p:spPr>
          <a:xfrm>
            <a:off x="1564398" y="8895384"/>
            <a:ext cx="1299844" cy="446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9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hop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im</a:t>
            </a:r>
            <a:endParaRPr lang="en-US" altLang="en-US" sz="2400" dirty="0"/>
          </a:p>
        </p:txBody>
      </p:sp>
      <p:sp>
        <p:nvSpPr>
          <p:cNvPr id="782" name="textbox 782"/>
          <p:cNvSpPr/>
          <p:nvPr/>
        </p:nvSpPr>
        <p:spPr>
          <a:xfrm>
            <a:off x="7127455" y="5746800"/>
            <a:ext cx="890269" cy="73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0000"/>
              </a:lnSpc>
              <a:spcBef>
                <a:spcPts val="0"/>
              </a:spcBef>
            </a:pP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in</a:t>
            </a:r>
            <a:endParaRPr lang="en-US" altLang="en-US" sz="3600" dirty="0"/>
          </a:p>
        </p:txBody>
      </p:sp>
      <p:sp>
        <p:nvSpPr>
          <p:cNvPr id="783" name="textbox 783"/>
          <p:cNvSpPr/>
          <p:nvPr/>
        </p:nvSpPr>
        <p:spPr>
          <a:xfrm>
            <a:off x="444520" y="7951316"/>
            <a:ext cx="1957704" cy="36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8000"/>
              </a:lnSpc>
            </a:pP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sz="2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sz="2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altLang="en-US" sz="2800" dirty="0"/>
          </a:p>
        </p:txBody>
      </p:sp>
      <p:sp>
        <p:nvSpPr>
          <p:cNvPr id="784" name="path"/>
          <p:cNvSpPr/>
          <p:nvPr/>
        </p:nvSpPr>
        <p:spPr>
          <a:xfrm>
            <a:off x="5770571" y="4931154"/>
            <a:ext cx="650806" cy="650807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008" y="15"/>
                </a:moveTo>
                <a:lnTo>
                  <a:pt x="15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5" name="path"/>
          <p:cNvSpPr/>
          <p:nvPr/>
        </p:nvSpPr>
        <p:spPr>
          <a:xfrm>
            <a:off x="5770571" y="4300556"/>
            <a:ext cx="650806" cy="650803"/>
          </a:xfrm>
          <a:custGeom>
            <a:avLst/>
            <a:gdLst/>
            <a:ahLst/>
            <a:cxnLst/>
            <a:rect l="0" t="0" r="0" b="0"/>
            <a:pathLst>
              <a:path w="1024" h="1024">
                <a:moveTo>
                  <a:pt x="15" y="15"/>
                </a:moveTo>
                <a:lnTo>
                  <a:pt x="1008" y="1008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6" name="picture 7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194048" y="12134088"/>
            <a:ext cx="545591" cy="545591"/>
          </a:xfrm>
          <a:prstGeom prst="rect">
            <a:avLst/>
          </a:prstGeom>
        </p:spPr>
      </p:pic>
      <p:pic>
        <p:nvPicPr>
          <p:cNvPr id="787" name="picture 7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215383" y="10287000"/>
            <a:ext cx="542544" cy="545592"/>
          </a:xfrm>
          <a:prstGeom prst="rect">
            <a:avLst/>
          </a:prstGeom>
        </p:spPr>
      </p:pic>
      <p:sp>
        <p:nvSpPr>
          <p:cNvPr id="788" name="path"/>
          <p:cNvSpPr/>
          <p:nvPr/>
        </p:nvSpPr>
        <p:spPr>
          <a:xfrm>
            <a:off x="8103833" y="8567470"/>
            <a:ext cx="475756" cy="509753"/>
          </a:xfrm>
          <a:custGeom>
            <a:avLst/>
            <a:gdLst/>
            <a:ahLst/>
            <a:cxnLst/>
            <a:rect l="0" t="0" r="0" b="0"/>
            <a:pathLst>
              <a:path w="749" h="802">
                <a:moveTo>
                  <a:pt x="16" y="15"/>
                </a:moveTo>
                <a:lnTo>
                  <a:pt x="732" y="780"/>
                </a:lnTo>
                <a:lnTo>
                  <a:pt x="333" y="780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9" name="path"/>
          <p:cNvSpPr/>
          <p:nvPr/>
        </p:nvSpPr>
        <p:spPr>
          <a:xfrm>
            <a:off x="7648941" y="8567470"/>
            <a:ext cx="475747" cy="505232"/>
          </a:xfrm>
          <a:custGeom>
            <a:avLst/>
            <a:gdLst/>
            <a:ahLst/>
            <a:cxnLst/>
            <a:rect l="0" t="0" r="0" b="0"/>
            <a:pathLst>
              <a:path w="749" h="795">
                <a:moveTo>
                  <a:pt x="16" y="780"/>
                </a:moveTo>
                <a:lnTo>
                  <a:pt x="732" y="15"/>
                </a:lnTo>
              </a:path>
            </a:pathLst>
          </a:custGeom>
          <a:noFill/>
          <a:ln w="28575" cap="flat">
            <a:solidFill>
              <a:srgbClr val="C9FE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0" name="path"/>
          <p:cNvSpPr/>
          <p:nvPr/>
        </p:nvSpPr>
        <p:spPr>
          <a:xfrm>
            <a:off x="2474969" y="4615855"/>
            <a:ext cx="335503" cy="650804"/>
          </a:xfrm>
          <a:custGeom>
            <a:avLst/>
            <a:gdLst/>
            <a:ahLst/>
            <a:cxnLst/>
            <a:rect l="0" t="0" r="0" b="0"/>
            <a:pathLst>
              <a:path w="528" h="1024">
                <a:moveTo>
                  <a:pt x="15" y="1008"/>
                </a:moveTo>
                <a:lnTo>
                  <a:pt x="512" y="512"/>
                </a:lnTo>
                <a:lnTo>
                  <a:pt x="15" y="15"/>
                </a:lnTo>
              </a:path>
            </a:pathLst>
          </a:custGeom>
          <a:noFill/>
          <a:ln w="28575" cap="flat">
            <a:solidFill>
              <a:srgbClr val="92D050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1" name="rect"/>
          <p:cNvSpPr/>
          <p:nvPr/>
        </p:nvSpPr>
        <p:spPr>
          <a:xfrm>
            <a:off x="6667229" y="4112043"/>
            <a:ext cx="28575" cy="4088701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2" name="rect"/>
          <p:cNvSpPr/>
          <p:nvPr/>
        </p:nvSpPr>
        <p:spPr>
          <a:xfrm>
            <a:off x="2485072" y="4611671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3" name="rect"/>
          <p:cNvSpPr/>
          <p:nvPr/>
        </p:nvSpPr>
        <p:spPr>
          <a:xfrm>
            <a:off x="2485072" y="5242269"/>
            <a:ext cx="3295601" cy="28575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4" name="rect"/>
          <p:cNvSpPr/>
          <p:nvPr/>
        </p:nvSpPr>
        <p:spPr>
          <a:xfrm>
            <a:off x="8301553" y="9062936"/>
            <a:ext cx="28575" cy="3127582"/>
          </a:xfrm>
          <a:prstGeom prst="rect">
            <a:avLst/>
          </a:prstGeom>
          <a:solidFill>
            <a:srgbClr val="C9FE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5" name="path"/>
          <p:cNvSpPr/>
          <p:nvPr/>
        </p:nvSpPr>
        <p:spPr>
          <a:xfrm>
            <a:off x="2514600" y="10225875"/>
            <a:ext cx="50800" cy="935361"/>
          </a:xfrm>
          <a:custGeom>
            <a:avLst/>
            <a:gdLst/>
            <a:ahLst/>
            <a:cxnLst/>
            <a:rect l="0" t="0" r="0" b="0"/>
            <a:pathLst>
              <a:path w="80" h="1473">
                <a:moveTo>
                  <a:pt x="40" y="0"/>
                </a:moveTo>
                <a:lnTo>
                  <a:pt x="40" y="1473"/>
                </a:lnTo>
              </a:path>
            </a:pathLst>
          </a:custGeom>
          <a:noFill/>
          <a:ln w="50800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6" name="rect"/>
          <p:cNvSpPr/>
          <p:nvPr/>
        </p:nvSpPr>
        <p:spPr>
          <a:xfrm>
            <a:off x="5766386" y="5256556"/>
            <a:ext cx="28575" cy="315303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7" name="rect"/>
          <p:cNvSpPr/>
          <p:nvPr/>
        </p:nvSpPr>
        <p:spPr>
          <a:xfrm>
            <a:off x="5766386" y="4310659"/>
            <a:ext cx="28575" cy="315299"/>
          </a:xfrm>
          <a:prstGeom prst="rect">
            <a:avLst/>
          </a:prstGeom>
          <a:solidFill>
            <a:srgbClr val="92D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8" name="rect"/>
          <p:cNvSpPr/>
          <p:nvPr/>
        </p:nvSpPr>
        <p:spPr>
          <a:xfrm>
            <a:off x="11802398" y="5491708"/>
            <a:ext cx="28575" cy="289259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9" name="rect"/>
          <p:cNvSpPr/>
          <p:nvPr/>
        </p:nvSpPr>
        <p:spPr>
          <a:xfrm>
            <a:off x="11802398" y="6359491"/>
            <a:ext cx="28575" cy="289256"/>
          </a:xfrm>
          <a:prstGeom prst="rect">
            <a:avLst/>
          </a:pr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01" name="table 801"/>
          <p:cNvGraphicFramePr>
            <a:graphicFrameLocks noGrp="1"/>
          </p:cNvGraphicFramePr>
          <p:nvPr/>
        </p:nvGraphicFramePr>
        <p:xfrm>
          <a:off x="1627124" y="3481832"/>
          <a:ext cx="20857209" cy="8359139"/>
        </p:xfrm>
        <a:graphic>
          <a:graphicData uri="http://schemas.openxmlformats.org/drawingml/2006/table">
            <a:tbl>
              <a:tblPr/>
              <a:tblGrid>
                <a:gridCol w="1911350"/>
                <a:gridCol w="3488054"/>
                <a:gridCol w="3526790"/>
                <a:gridCol w="3564254"/>
                <a:gridCol w="4683759"/>
                <a:gridCol w="3683000"/>
              </a:tblGrid>
              <a:tr h="113601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862330" algn="l" rtl="0" eaLnBrk="0">
                        <a:lnSpc>
                          <a:spcPct val="79000"/>
                        </a:lnSpc>
                      </a:pPr>
                      <a:r>
                        <a:rPr sz="2400" spc="-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egular</a:t>
                      </a:r>
                      <a:r>
                        <a:rPr sz="24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24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indent="111442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（双流</a:t>
                      </a:r>
                      <a:r>
                        <a:rPr sz="19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900" spc="-88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88900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Inter</a:t>
                      </a:r>
                      <a:r>
                        <a:rPr sz="2400" spc="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al</a:t>
                      </a:r>
                      <a:r>
                        <a:rPr sz="2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endParaRPr lang="en-US" altLang="en-US" sz="2400" dirty="0"/>
                    </a:p>
                    <a:p>
                      <a:pPr indent="1133475" algn="l" rtl="0" eaLnBrk="0">
                        <a:lnSpc>
                          <a:spcPct val="98000"/>
                        </a:lnSpc>
                        <a:spcBef>
                          <a:spcPts val="65"/>
                        </a:spcBef>
                      </a:pP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（区间</a:t>
                      </a:r>
                      <a:r>
                        <a:rPr sz="19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900" spc="-88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lang="en-US" altLang="en-US" sz="1000" dirty="0"/>
                    </a:p>
                    <a:p>
                      <a:pPr indent="4897755" algn="l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200" spc="1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Te</a:t>
                      </a:r>
                      <a:r>
                        <a:rPr sz="2200" spc="2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200" spc="1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</a:t>
                      </a:r>
                      <a:r>
                        <a:rPr sz="2200" spc="1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200" spc="1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200" spc="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2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200" spc="1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</a:t>
                      </a:r>
                      <a:r>
                        <a:rPr sz="2200" spc="1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200" spc="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2200" spc="17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endParaRPr lang="en-US" altLang="en-US" sz="2200" dirty="0"/>
                    </a:p>
                    <a:p>
                      <a:pPr indent="5208270" algn="l" rtl="0" eaLnBrk="0">
                        <a:lnSpc>
                          <a:spcPts val="2660"/>
                        </a:lnSpc>
                        <a:spcBef>
                          <a:spcPts val="290"/>
                        </a:spcBef>
                      </a:pPr>
                      <a:r>
                        <a:rPr sz="18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（时态表</a:t>
                      </a:r>
                      <a:r>
                        <a:rPr sz="1800" spc="0" dirty="0"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0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Join</a:t>
                      </a:r>
                      <a:r>
                        <a:rPr sz="1800" spc="-195" dirty="0">
                          <a:ln w="3175" cap="flat" cmpd="sng">
                            <a:solidFill>
                              <a:srgbClr val="D9D9D9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D9D9D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939164"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indent="1010285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400" spc="-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</a:t>
                      </a:r>
                      <a:r>
                        <a:rPr sz="24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DB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981710" algn="l" rtl="0" eaLnBrk="0">
                        <a:lnSpc>
                          <a:spcPts val="3510"/>
                        </a:lnSpc>
                      </a:pP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Change</a:t>
                      </a: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og</a:t>
                      </a:r>
                      <a:r>
                        <a:rPr sz="2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tre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am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1528445" algn="l" rtl="0" eaLnBrk="0">
                        <a:lnSpc>
                          <a:spcPct val="84000"/>
                        </a:lnSpc>
                      </a:pPr>
                      <a:r>
                        <a:rPr sz="2400" spc="-3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2400" spc="-1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2400" spc="-2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</a:t>
                      </a:r>
                      <a:r>
                        <a:rPr sz="2400" spc="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22713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indent="375920" algn="l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2400" spc="-6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主要特</a:t>
                      </a:r>
                      <a:r>
                        <a:rPr sz="2400" spc="-4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点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2395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tate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保留所有到达数据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100" dirty="0"/>
                    </a:p>
                    <a:p>
                      <a:pPr indent="112395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两侧流都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会触发结果更新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tate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只保留区间内数据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两侧流都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会触发结果更新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ts val="278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运行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lookup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外部数据库</a:t>
                      </a:r>
                      <a:endParaRPr lang="en-US" altLang="en-US" sz="1900" dirty="0"/>
                    </a:p>
                    <a:p>
                      <a:pPr indent="113030" algn="l" rtl="0" eaLnBrk="0">
                        <a:lnSpc>
                          <a:spcPct val="87000"/>
                        </a:lnSpc>
                        <a:spcBef>
                          <a:spcPts val="141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Asyn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IO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Cache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indent="113030" algn="l" rtl="0" eaLnBrk="0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Sync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无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sta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te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 </a:t>
                      </a:r>
                      <a:r>
                        <a:rPr sz="1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左表关联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时态表中对应版本的数据</a:t>
                      </a:r>
                      <a:endParaRPr lang="en-US" altLang="en-US" sz="1900" dirty="0"/>
                    </a:p>
                    <a:p>
                      <a:pPr indent="113030" algn="l" rtl="0" eaLnBrk="0">
                        <a:lnSpc>
                          <a:spcPct val="89000"/>
                        </a:lnSpc>
                        <a:spcBef>
                          <a:spcPts val="157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Water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ark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触发输出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3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State</a:t>
                      </a:r>
                      <a:r>
                        <a:rPr sz="19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清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左表关联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Hiv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最新分区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2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自动重载</a:t>
                      </a:r>
                      <a:r>
                        <a:rPr sz="19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最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新分区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8338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368935" algn="l" rtl="0" eaLnBrk="0">
                        <a:lnSpc>
                          <a:spcPct val="84000"/>
                        </a:lnSpc>
                      </a:pPr>
                      <a:r>
                        <a:rPr sz="2400" spc="-5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适用场</a:t>
                      </a:r>
                      <a:r>
                        <a:rPr sz="2400" spc="-2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景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12395" algn="l" rtl="0" eaLnBrk="0">
                        <a:lnSpc>
                          <a:spcPct val="91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事实流与事实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流的关联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业务有明确的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时间区间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1303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维度数据在数据库</a:t>
                      </a:r>
                      <a:r>
                        <a:rPr sz="1900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维表等待场景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12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有关联精确维表版本需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13030" algn="l" rtl="0" eaLnBrk="0">
                        <a:lnSpc>
                          <a:spcPct val="90000"/>
                        </a:lnSpc>
                      </a:pP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Ø</a:t>
                      </a:r>
                      <a:r>
                        <a:rPr sz="1900" spc="-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维表缓慢</a:t>
                      </a:r>
                      <a:r>
                        <a:rPr sz="19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更</a:t>
                      </a:r>
                      <a:r>
                        <a:rPr sz="1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新场景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127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indent="536575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</a:pPr>
                      <a:r>
                        <a:rPr sz="2400" spc="-8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时效</a:t>
                      </a:r>
                      <a:r>
                        <a:rPr sz="2400" spc="-65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性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665480" algn="l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2400" spc="-4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吞</a:t>
                      </a:r>
                      <a:r>
                        <a:rPr sz="2400" spc="-30" dirty="0">
                          <a:ln w="6350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吐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802" name="textbox 802"/>
          <p:cNvSpPr/>
          <p:nvPr/>
        </p:nvSpPr>
        <p:spPr>
          <a:xfrm>
            <a:off x="8416861" y="1106932"/>
            <a:ext cx="7559675" cy="1127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数据打宽：</a:t>
            </a:r>
            <a:r>
              <a:rPr sz="79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-181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Joins</a:t>
            </a:r>
            <a:endParaRPr lang="en-US" altLang="en-US" sz="7900" dirty="0"/>
          </a:p>
        </p:txBody>
      </p:sp>
      <p:pic>
        <p:nvPicPr>
          <p:cNvPr id="803" name="picture 8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251662" y="9956965"/>
            <a:ext cx="2312351" cy="563104"/>
          </a:xfrm>
          <a:prstGeom prst="rect">
            <a:avLst/>
          </a:prstGeom>
        </p:spPr>
      </p:pic>
      <p:pic>
        <p:nvPicPr>
          <p:cNvPr id="805" name="picture 8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10978" y="9956965"/>
            <a:ext cx="2312339" cy="563104"/>
          </a:xfrm>
          <a:prstGeom prst="rect">
            <a:avLst/>
          </a:prstGeom>
        </p:spPr>
      </p:pic>
      <p:pic>
        <p:nvPicPr>
          <p:cNvPr id="806" name="picture 8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08785" y="9955427"/>
            <a:ext cx="2312288" cy="563105"/>
          </a:xfrm>
          <a:prstGeom prst="rect">
            <a:avLst/>
          </a:prstGeom>
        </p:spPr>
      </p:pic>
      <p:pic>
        <p:nvPicPr>
          <p:cNvPr id="807" name="picture 8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087718" y="11079953"/>
            <a:ext cx="2360127" cy="472017"/>
          </a:xfrm>
          <a:prstGeom prst="rect">
            <a:avLst/>
          </a:prstGeom>
        </p:spPr>
      </p:pic>
      <p:pic>
        <p:nvPicPr>
          <p:cNvPr id="808" name="picture 8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799203" y="9956965"/>
            <a:ext cx="1856245" cy="563104"/>
          </a:xfrm>
          <a:prstGeom prst="rect">
            <a:avLst/>
          </a:prstGeom>
        </p:spPr>
      </p:pic>
      <p:pic>
        <p:nvPicPr>
          <p:cNvPr id="809" name="picture 8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247635" y="11112961"/>
            <a:ext cx="1888057" cy="472017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92910" y="11079953"/>
            <a:ext cx="1887982" cy="472017"/>
          </a:xfrm>
          <a:prstGeom prst="rect">
            <a:avLst/>
          </a:prstGeom>
        </p:spPr>
      </p:pic>
      <p:pic>
        <p:nvPicPr>
          <p:cNvPr id="811" name="picture 8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075400" y="9943071"/>
            <a:ext cx="1400175" cy="563105"/>
          </a:xfrm>
          <a:prstGeom prst="rect">
            <a:avLst/>
          </a:prstGeom>
        </p:spPr>
      </p:pic>
      <p:pic>
        <p:nvPicPr>
          <p:cNvPr id="812" name="picture 8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710978" y="11112961"/>
            <a:ext cx="1416046" cy="472017"/>
          </a:xfrm>
          <a:prstGeom prst="rect">
            <a:avLst/>
          </a:prstGeom>
        </p:spPr>
      </p:pic>
      <p:pic>
        <p:nvPicPr>
          <p:cNvPr id="813" name="picture 8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799203" y="11089665"/>
            <a:ext cx="1416046" cy="4720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icture 8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815" name="textbox 815"/>
          <p:cNvSpPr/>
          <p:nvPr/>
        </p:nvSpPr>
        <p:spPr>
          <a:xfrm>
            <a:off x="919307" y="5974485"/>
            <a:ext cx="4688204" cy="1447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1000"/>
              </a:lnSpc>
            </a:pPr>
            <a:r>
              <a:rPr sz="20300" spc="-65" baseline="-4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60" baseline="-4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3100" spc="-63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6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altLang="en-US" sz="8775" dirty="0"/>
          </a:p>
        </p:txBody>
      </p:sp>
      <p:pic>
        <p:nvPicPr>
          <p:cNvPr id="816" name="picture 8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18" name="table 818"/>
          <p:cNvGraphicFramePr>
            <a:graphicFrameLocks noGrp="1"/>
          </p:cNvGraphicFramePr>
          <p:nvPr/>
        </p:nvGraphicFramePr>
        <p:xfrm>
          <a:off x="1252501" y="3039986"/>
          <a:ext cx="21878926" cy="8563609"/>
        </p:xfrm>
        <a:graphic>
          <a:graphicData uri="http://schemas.openxmlformats.org/drawingml/2006/table">
            <a:tbl>
              <a:tblPr/>
              <a:tblGrid>
                <a:gridCol w="4876165"/>
                <a:gridCol w="2520314"/>
                <a:gridCol w="2879725"/>
                <a:gridCol w="4396104"/>
                <a:gridCol w="2160270"/>
                <a:gridCol w="2160270"/>
                <a:gridCol w="2886075"/>
              </a:tblGrid>
              <a:tr h="866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667385" algn="l" rtl="0" eaLnBrk="0">
                        <a:lnSpc>
                          <a:spcPct val="86000"/>
                        </a:lnSpc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全量读取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84772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流式读取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128397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CDC</a:t>
                      </a:r>
                      <a:r>
                        <a:rPr sz="2400" spc="-5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流式读</a:t>
                      </a:r>
                      <a:r>
                        <a:rPr sz="2400" spc="-2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取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493395" algn="l" rtl="0" eaLnBrk="0">
                        <a:lnSpc>
                          <a:spcPct val="86000"/>
                        </a:lnSpc>
                      </a:pPr>
                      <a:r>
                        <a:rPr sz="2400" spc="-5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维度关</a:t>
                      </a:r>
                      <a:r>
                        <a:rPr sz="2400" spc="-4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联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487680" algn="l" rtl="0" eaLnBrk="0">
                        <a:lnSpc>
                          <a:spcPct val="86000"/>
                        </a:lnSpc>
                      </a:pP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流式写入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indent="8255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-4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-3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-4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50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写</a:t>
                      </a:r>
                      <a:r>
                        <a:rPr sz="2400" spc="-35" dirty="0">
                          <a:ln w="6350" cap="flat" cmpd="sng">
                            <a:solidFill>
                              <a:srgbClr val="F2F2F2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入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2"/>
                    </a:solidFill>
                  </a:tcPr>
                </a:tc>
              </a:tr>
              <a:tr h="1870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302895" indent="956945" algn="l" rtl="0" eaLnBrk="0">
                        <a:lnSpc>
                          <a:spcPct val="98000"/>
                        </a:lnSpc>
                      </a:pPr>
                      <a:r>
                        <a:rPr sz="310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关系型数据</a:t>
                      </a:r>
                      <a:r>
                        <a:rPr sz="310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         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(MySQL,</a:t>
                      </a:r>
                      <a:r>
                        <a:rPr sz="2800" spc="-45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PostgreSQL,</a:t>
                      </a:r>
                      <a:r>
                        <a:rPr sz="2800" spc="-43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134110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indent="20358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1230630" algn="l" rtl="0" eaLnBrk="0">
                        <a:lnSpc>
                          <a:spcPts val="3470"/>
                        </a:lnSpc>
                      </a:pP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3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y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400" spc="2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q</a:t>
                      </a:r>
                      <a:r>
                        <a:rPr sz="24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l</a:t>
                      </a:r>
                      <a:r>
                        <a:rPr sz="2400" spc="1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400" spc="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5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1065530" algn="l" rtl="0" eaLnBrk="0">
                        <a:lnSpc>
                          <a:spcPts val="3590"/>
                        </a:lnSpc>
                      </a:pP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500" spc="1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5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s-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500" spc="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3042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</a:pPr>
                      <a:endParaRPr lang="en-US" altLang="en-US" sz="1000" dirty="0"/>
                    </a:p>
                    <a:p>
                      <a:pPr indent="1576070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3100" spc="-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KV</a:t>
                      </a:r>
                      <a:r>
                        <a:rPr sz="3100" spc="-2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100" spc="-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100" spc="-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</a:t>
                      </a:r>
                      <a:endParaRPr lang="en-US" altLang="en-US" sz="3100" dirty="0"/>
                    </a:p>
                    <a:p>
                      <a:pPr indent="1400810" algn="l" rtl="0" eaLnBrk="0">
                        <a:lnSpc>
                          <a:spcPts val="3960"/>
                        </a:lnSpc>
                      </a:pP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HBase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134110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1892935" algn="l" rtl="0" eaLnBrk="0">
                        <a:lnSpc>
                          <a:spcPct val="72000"/>
                        </a:lnSpc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7818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indent="1659255" algn="l" rtl="0" eaLnBrk="0">
                        <a:lnSpc>
                          <a:spcPct val="80000"/>
                        </a:lnSpc>
                      </a:pPr>
                      <a:r>
                        <a:rPr sz="31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消息</a:t>
                      </a:r>
                      <a:r>
                        <a:rPr sz="3100" spc="1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队</a:t>
                      </a:r>
                      <a:r>
                        <a:rPr sz="310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列</a:t>
                      </a:r>
                      <a:endParaRPr lang="en-US" altLang="en-US" sz="3100" dirty="0"/>
                    </a:p>
                    <a:p>
                      <a:pPr indent="1406525" algn="l" rtl="0" eaLnBrk="0">
                        <a:lnSpc>
                          <a:spcPts val="3930"/>
                        </a:lnSpc>
                      </a:pP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800" spc="2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3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spc="1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indent="20358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1198245" algn="l" rtl="0" eaLnBrk="0">
                        <a:lnSpc>
                          <a:spcPts val="3470"/>
                        </a:lnSpc>
                      </a:pP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18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f</a:t>
                      </a:r>
                      <a:r>
                        <a:rPr sz="2400" spc="2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3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400" spc="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1087755" algn="l" rtl="0" eaLnBrk="0">
                        <a:lnSpc>
                          <a:spcPts val="3590"/>
                        </a:lnSpc>
                      </a:pPr>
                      <a:r>
                        <a:rPr sz="25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up</a:t>
                      </a:r>
                      <a:r>
                        <a:rPr sz="25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2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5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indent="127698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3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3800" dirty="0"/>
                    </a:p>
                    <a:p>
                      <a:pPr indent="440055" algn="l" rtl="0" eaLnBrk="0">
                        <a:lnSpc>
                          <a:spcPts val="3470"/>
                        </a:lnSpc>
                      </a:pP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4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2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2400" spc="18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4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f</a:t>
                      </a:r>
                      <a:r>
                        <a:rPr sz="2400" spc="2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400" spc="3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r>
                        <a:rPr sz="2400" spc="20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4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400" spc="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lang="en-US" altLang="en-US" sz="2400" dirty="0"/>
                    </a:p>
                    <a:p>
                      <a:pPr indent="329565" algn="l" rtl="0" eaLnBrk="0">
                        <a:lnSpc>
                          <a:spcPts val="3590"/>
                        </a:lnSpc>
                      </a:pPr>
                      <a:r>
                        <a:rPr sz="2500" spc="1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up</a:t>
                      </a:r>
                      <a:r>
                        <a:rPr sz="2500" spc="14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500" spc="12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500" spc="13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1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2500" spc="17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ka</a:t>
                      </a:r>
                      <a:r>
                        <a:rPr sz="2500" spc="25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3385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lang="en-US" altLang="en-US" sz="1000" dirty="0"/>
                    </a:p>
                    <a:p>
                      <a:pPr indent="1853565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310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r>
                        <a:rPr sz="3100" spc="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湖</a:t>
                      </a:r>
                      <a:endParaRPr lang="en-US" altLang="en-US" sz="3100" dirty="0"/>
                    </a:p>
                    <a:p>
                      <a:pPr indent="1253490" algn="l" rtl="0" eaLnBrk="0">
                        <a:lnSpc>
                          <a:spcPts val="3940"/>
                        </a:lnSpc>
                      </a:pP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</a:t>
                      </a:r>
                      <a:r>
                        <a:rPr sz="2800" spc="-4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Iceberg,</a:t>
                      </a:r>
                      <a:r>
                        <a:rPr sz="2800" spc="-2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indent="28956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800" u="sng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  <a:hlinkClick r:id="rId1"/>
                        </a:rPr>
                        <a:t>I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800" u="sng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179</a:t>
                      </a:r>
                      <a:r>
                        <a:rPr sz="2800" u="sng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3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187515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800" spc="-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-7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BD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indent="75755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800" spc="-6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800" spc="-7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BD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  <a:spcBef>
                          <a:spcPts val="0"/>
                        </a:spcBef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indent="28956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800" u="sng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  <a:hlinkClick r:id="rId2"/>
                        </a:rPr>
                        <a:t>I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2800" u="sng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800" u="sng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</a:t>
                      </a:r>
                      <a:r>
                        <a:rPr sz="2800" u="sng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2800" u="sng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163</a:t>
                      </a:r>
                      <a:r>
                        <a:rPr sz="2800" u="sng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9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  <a:tr h="14027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lang="en-US" altLang="en-US" sz="1000" dirty="0"/>
                    </a:p>
                    <a:p>
                      <a:pPr indent="1653540" algn="l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310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数据仓</a:t>
                      </a:r>
                      <a:r>
                        <a:rPr sz="3100" spc="5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</a:t>
                      </a:r>
                      <a:endParaRPr lang="en-US" altLang="en-US" sz="3100" dirty="0"/>
                    </a:p>
                    <a:p>
                      <a:pPr indent="1563370" algn="l" rtl="0" eaLnBrk="0">
                        <a:lnSpc>
                          <a:spcPts val="3960"/>
                        </a:lnSpc>
                      </a:pP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(Hive,</a:t>
                      </a:r>
                      <a:r>
                        <a:rPr sz="2800" spc="-35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0" dirty="0">
                          <a:solidFill>
                            <a:srgbClr val="BFBFB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etc.)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097280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127698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indent="1892935"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2800" spc="-16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N</a:t>
                      </a:r>
                      <a:r>
                        <a:rPr sz="2800" spc="-90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r>
                        <a:rPr sz="2800" spc="-125" dirty="0">
                          <a:solidFill>
                            <a:srgbClr val="A6A6A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917575" algn="l" rtl="0" eaLnBrk="0">
                        <a:lnSpc>
                          <a:spcPts val="5890"/>
                        </a:lnSpc>
                      </a:pPr>
                      <a:r>
                        <a:rPr sz="40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endParaRPr lang="en-US" altLang="en-US" sz="4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430530" indent="847090" algn="l" rtl="0" eaLnBrk="0">
                        <a:lnSpc>
                          <a:spcPct val="103000"/>
                        </a:lnSpc>
                      </a:pPr>
                      <a:r>
                        <a:rPr sz="3900" spc="-2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ü</a:t>
                      </a:r>
                      <a:r>
                        <a:rPr sz="39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Wingdings" panose="05000000000000000000"/>
                          <a:ea typeface="Wingdings" panose="05000000000000000000"/>
                          <a:cs typeface="Wingdings" panose="05000000000000000000"/>
                        </a:rPr>
                        <a:t>  </a:t>
                      </a:r>
                      <a:r>
                        <a:rPr sz="28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(cdc</a:t>
                      </a:r>
                      <a:r>
                        <a:rPr sz="2800" spc="-1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for</a:t>
                      </a:r>
                      <a:r>
                        <a:rPr sz="2800" spc="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mat)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143"/>
                    </a:solidFill>
                  </a:tcPr>
                </a:tc>
              </a:tr>
            </a:tbl>
          </a:graphicData>
        </a:graphic>
      </p:graphicFrame>
      <p:sp>
        <p:nvSpPr>
          <p:cNvPr id="819" name="textbox 819"/>
          <p:cNvSpPr/>
          <p:nvPr/>
        </p:nvSpPr>
        <p:spPr>
          <a:xfrm>
            <a:off x="6791579" y="779780"/>
            <a:ext cx="10859134" cy="15817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79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数据集成能力矩</a:t>
            </a:r>
            <a:r>
              <a:rPr sz="79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阵</a:t>
            </a:r>
            <a:endParaRPr lang="en-US" altLang="en-US" sz="7900" dirty="0"/>
          </a:p>
        </p:txBody>
      </p:sp>
      <p:pic>
        <p:nvPicPr>
          <p:cNvPr id="820" name="picture 8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" name="textbox 17"/>
          <p:cNvSpPr/>
          <p:nvPr/>
        </p:nvSpPr>
        <p:spPr>
          <a:xfrm>
            <a:off x="2169502" y="1113028"/>
            <a:ext cx="20062189" cy="55543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4974590" algn="l" rtl="0" eaLnBrk="0">
              <a:lnSpc>
                <a:spcPct val="87000"/>
              </a:lnSpc>
            </a:pP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7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</a:t>
            </a:r>
            <a:endParaRPr lang="en-US" altLang="en-US" sz="79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123000"/>
              </a:lnSpc>
              <a:spcBef>
                <a:spcPts val="1205"/>
              </a:spcBef>
            </a:pPr>
            <a:r>
              <a:rPr sz="40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数据仓库是一个</a:t>
            </a:r>
            <a:r>
              <a:rPr sz="4000" u="sng" spc="27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集成的（</a:t>
            </a:r>
            <a:r>
              <a:rPr sz="4000" u="sng" spc="9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000" u="sng" spc="1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u="sng" spc="15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u="sng" spc="18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000" u="sng" spc="310" dirty="0">
                <a:ln w="9525" cap="flat" cmpd="sng">
                  <a:solidFill>
                    <a:srgbClr val="FFC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000" u="sng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1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2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面向主题的（</a:t>
            </a:r>
            <a:r>
              <a:rPr sz="4000" spc="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40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ub</a:t>
            </a:r>
            <a:r>
              <a:rPr sz="4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40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4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40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0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0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0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0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0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0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0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），</a:t>
            </a:r>
            <a:r>
              <a:rPr sz="40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随时</a:t>
            </a:r>
            <a:endParaRPr lang="en-US" altLang="en-US" sz="4000" dirty="0"/>
          </a:p>
          <a:p>
            <a:pPr marL="15240" indent="41275" algn="l" rtl="0" eaLnBrk="0">
              <a:lnSpc>
                <a:spcPct val="108000"/>
              </a:lnSpc>
              <a:spcBef>
                <a:spcPts val="30"/>
              </a:spcBef>
            </a:pPr>
            <a:r>
              <a:rPr sz="41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间变化的（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1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41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），</a:t>
            </a:r>
            <a:r>
              <a:rPr sz="4100" spc="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不可修改的（</a:t>
            </a:r>
            <a:r>
              <a:rPr sz="41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41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41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据集合</a:t>
            </a:r>
            <a:r>
              <a:rPr sz="410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10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用于支持管</a:t>
            </a:r>
            <a:r>
              <a:rPr sz="41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41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决</a:t>
            </a:r>
            <a:r>
              <a:rPr sz="41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策</a:t>
            </a:r>
            <a:r>
              <a:rPr sz="41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en-US" sz="41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indent="9081770" algn="l" rtl="0" eaLnBrk="0">
              <a:lnSpc>
                <a:spcPts val="6110"/>
              </a:lnSpc>
              <a:spcBef>
                <a:spcPts val="5"/>
              </a:spcBef>
            </a:pP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——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数据仓库之父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Bill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nmon</a:t>
            </a:r>
            <a:r>
              <a:rPr sz="43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于1990年提出</a:t>
            </a:r>
            <a:endParaRPr lang="en-US" altLang="en-US" sz="4300" dirty="0"/>
          </a:p>
        </p:txBody>
      </p:sp>
      <p:sp>
        <p:nvSpPr>
          <p:cNvPr id="18" name="textbox 18"/>
          <p:cNvSpPr/>
          <p:nvPr/>
        </p:nvSpPr>
        <p:spPr>
          <a:xfrm>
            <a:off x="2166620" y="9374505"/>
            <a:ext cx="20065365" cy="1734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5240" algn="l" rtl="0" eaLnBrk="0">
              <a:lnSpc>
                <a:spcPct val="82000"/>
              </a:lnSpc>
            </a:pP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数据仓库的首要目的：</a:t>
            </a:r>
            <a:r>
              <a:rPr sz="4300" spc="-10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-1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300" spc="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</a:t>
            </a:r>
            <a:r>
              <a:rPr sz="4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，将多个分散的、异构的数据源整合在一起，便于</a:t>
            </a:r>
            <a:endParaRPr lang="en-US" altLang="en-US" sz="4300" dirty="0"/>
          </a:p>
          <a:p>
            <a:pPr indent="12700" algn="l" rtl="0" eaLnBrk="0">
              <a:lnSpc>
                <a:spcPts val="5095"/>
              </a:lnSpc>
            </a:pPr>
            <a:r>
              <a:rPr sz="42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后续分析</a:t>
            </a:r>
            <a:r>
              <a:rPr sz="4200" spc="-159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en-US" sz="42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icture 8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pic>
        <p:nvPicPr>
          <p:cNvPr id="822" name="picture 8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53638" y="5754484"/>
            <a:ext cx="7130466" cy="2207043"/>
          </a:xfrm>
          <a:prstGeom prst="rect">
            <a:avLst/>
          </a:prstGeom>
        </p:spPr>
      </p:pic>
      <p:sp>
        <p:nvSpPr>
          <p:cNvPr id="823" name="textbox 823"/>
          <p:cNvSpPr/>
          <p:nvPr/>
        </p:nvSpPr>
        <p:spPr>
          <a:xfrm>
            <a:off x="20290155" y="6474205"/>
            <a:ext cx="1485264" cy="802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6000" spc="-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谢</a:t>
            </a:r>
            <a:r>
              <a:rPr sz="6000" spc="-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谢</a:t>
            </a:r>
            <a:endParaRPr lang="en-US" alt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" name="textbox 21"/>
          <p:cNvSpPr/>
          <p:nvPr/>
        </p:nvSpPr>
        <p:spPr>
          <a:xfrm>
            <a:off x="2171065" y="4074795"/>
            <a:ext cx="16925290" cy="3625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48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数据集成的</a:t>
            </a:r>
            <a:r>
              <a:rPr sz="4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主要步骤</a:t>
            </a:r>
            <a:r>
              <a:rPr sz="4800" spc="-25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48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26035" algn="l" rtl="0" eaLnBrk="0">
              <a:lnSpc>
                <a:spcPts val="6190"/>
              </a:lnSpc>
              <a:spcBef>
                <a:spcPts val="1320"/>
              </a:spcBef>
            </a:pPr>
            <a:r>
              <a:rPr sz="4400" spc="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数据接入            </a:t>
            </a:r>
            <a:r>
              <a:rPr sz="44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400" spc="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44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xtract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4400" dirty="0"/>
          </a:p>
          <a:p>
            <a:pPr indent="26035" algn="l" rtl="0" eaLnBrk="0">
              <a:lnSpc>
                <a:spcPct val="84000"/>
              </a:lnSpc>
              <a:spcBef>
                <a:spcPts val="60"/>
              </a:spcBef>
            </a:pP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数据清洗</a:t>
            </a:r>
            <a:r>
              <a:rPr sz="4100" spc="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打宽</a:t>
            </a:r>
            <a:r>
              <a:rPr sz="41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410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100" spc="2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410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41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410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410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1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10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4100" spc="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4100" spc="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41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</a:t>
            </a:r>
            <a:r>
              <a:rPr sz="8700" spc="26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5600" spc="1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700" spc="27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5600" spc="18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8700" spc="240" baseline="-800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5655" dirty="0"/>
          </a:p>
          <a:p>
            <a:pPr indent="26035" algn="l" rtl="0" eaLnBrk="0">
              <a:lnSpc>
                <a:spcPts val="6235"/>
              </a:lnSpc>
            </a:pP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数据入仓</a:t>
            </a:r>
            <a:r>
              <a:rPr sz="4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入湖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44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4400" spc="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4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44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44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440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4400" dirty="0"/>
          </a:p>
        </p:txBody>
      </p:sp>
      <p:sp>
        <p:nvSpPr>
          <p:cNvPr id="22" name="textbox 22"/>
          <p:cNvSpPr/>
          <p:nvPr/>
        </p:nvSpPr>
        <p:spPr>
          <a:xfrm>
            <a:off x="8319135" y="1118235"/>
            <a:ext cx="9504680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6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7900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506303" y="4949545"/>
            <a:ext cx="2119172" cy="82306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05246" y="8360460"/>
            <a:ext cx="1900795" cy="823062"/>
          </a:xfrm>
          <a:prstGeom prst="rect">
            <a:avLst/>
          </a:prstGeom>
        </p:spPr>
      </p:pic>
      <p:sp>
        <p:nvSpPr>
          <p:cNvPr id="27" name="textbox 27"/>
          <p:cNvSpPr/>
          <p:nvPr/>
        </p:nvSpPr>
        <p:spPr>
          <a:xfrm>
            <a:off x="12602794" y="8699245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28" name="textbox 28"/>
          <p:cNvSpPr/>
          <p:nvPr/>
        </p:nvSpPr>
        <p:spPr>
          <a:xfrm>
            <a:off x="12574194" y="9278111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3377" y="8403221"/>
            <a:ext cx="1455533" cy="823061"/>
          </a:xfrm>
          <a:prstGeom prst="rect">
            <a:avLst/>
          </a:prstGeom>
        </p:spPr>
      </p:pic>
      <p:sp>
        <p:nvSpPr>
          <p:cNvPr id="30" name="path"/>
          <p:cNvSpPr/>
          <p:nvPr/>
        </p:nvSpPr>
        <p:spPr>
          <a:xfrm>
            <a:off x="6669925" y="7103719"/>
            <a:ext cx="14119206" cy="2668431"/>
          </a:xfrm>
          <a:custGeom>
            <a:avLst/>
            <a:gdLst/>
            <a:ahLst/>
            <a:cxnLst/>
            <a:rect l="0" t="0" r="0" b="0"/>
            <a:pathLst>
              <a:path w="22234" h="4202">
                <a:moveTo>
                  <a:pt x="10" y="207"/>
                </a:moveTo>
                <a:cubicBezTo>
                  <a:pt x="10" y="98"/>
                  <a:pt x="98" y="10"/>
                  <a:pt x="207" y="10"/>
                </a:cubicBezTo>
                <a:moveTo>
                  <a:pt x="22027" y="10"/>
                </a:moveTo>
                <a:cubicBezTo>
                  <a:pt x="22136" y="10"/>
                  <a:pt x="22224" y="98"/>
                  <a:pt x="22224" y="207"/>
                </a:cubicBezTo>
                <a:lnTo>
                  <a:pt x="22224" y="3994"/>
                </a:lnTo>
                <a:cubicBezTo>
                  <a:pt x="22224" y="4103"/>
                  <a:pt x="22136" y="4192"/>
                  <a:pt x="22027" y="4192"/>
                </a:cubicBezTo>
                <a:moveTo>
                  <a:pt x="207" y="4192"/>
                </a:moveTo>
                <a:cubicBezTo>
                  <a:pt x="98" y="4192"/>
                  <a:pt x="10" y="4103"/>
                  <a:pt x="10" y="3994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274013" y="2499448"/>
          <a:ext cx="13092428" cy="7959725"/>
        </p:xfrm>
        <a:graphic>
          <a:graphicData uri="http://schemas.openxmlformats.org/drawingml/2006/table">
            <a:tbl>
              <a:tblPr/>
              <a:tblGrid>
                <a:gridCol w="13092428"/>
              </a:tblGrid>
              <a:tr h="7908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11504930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28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实时数</a:t>
                      </a:r>
                      <a:r>
                        <a:rPr sz="2800" spc="-4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仓</a:t>
                      </a:r>
                      <a:endParaRPr lang="en-US" altLang="en-US" sz="28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indent="6449060" algn="l" rtl="0" eaLnBrk="0">
                        <a:lnSpc>
                          <a:spcPct val="81000"/>
                        </a:lnSpc>
                        <a:spcBef>
                          <a:spcPts val="575"/>
                        </a:spcBef>
                      </a:pPr>
                      <a:r>
                        <a:rPr sz="1900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indent="8226425" algn="l" rtl="0" eaLnBrk="0">
                        <a:lnSpc>
                          <a:spcPct val="85000"/>
                        </a:lnSpc>
                        <a:spcBef>
                          <a:spcPts val="540"/>
                        </a:spcBef>
                      </a:pPr>
                      <a:r>
                        <a:rPr sz="18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</a:t>
                      </a:r>
                      <a:r>
                        <a:rPr sz="18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宽</a:t>
                      </a:r>
                      <a:endParaRPr lang="en-US" altLang="en-US" sz="1800" dirty="0"/>
                    </a:p>
                    <a:p>
                      <a:pPr indent="9919970" algn="l" rtl="0" eaLnBrk="0">
                        <a:lnSpc>
                          <a:spcPct val="87000"/>
                        </a:lnSpc>
                        <a:spcBef>
                          <a:spcPts val="770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indent="10044430" algn="l" rtl="0" eaLnBrk="0">
                        <a:lnSpc>
                          <a:spcPts val="1440"/>
                        </a:lnSpc>
                        <a:spcBef>
                          <a:spcPts val="575"/>
                        </a:spcBef>
                      </a:pPr>
                      <a:r>
                        <a:rPr sz="19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endParaRPr lang="en-US" altLang="en-US" sz="1900" dirty="0"/>
                    </a:p>
                    <a:p>
                      <a:pPr indent="4119880" algn="l" rtl="0" eaLnBrk="0">
                        <a:lnSpc>
                          <a:spcPct val="82000"/>
                        </a:lnSpc>
                        <a:spcBef>
                          <a:spcPts val="550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Binlog</a:t>
                      </a:r>
                      <a:r>
                        <a:rPr sz="1800" spc="-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采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集</a:t>
                      </a:r>
                      <a:endParaRPr lang="en-US" altLang="en-US" sz="18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indent="611314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HD</a:t>
                      </a:r>
                      <a:r>
                        <a:rPr sz="19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-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70000"/>
                        </a:lnSpc>
                      </a:pPr>
                      <a:endParaRPr lang="en-US" altLang="en-US" sz="1000" dirty="0"/>
                    </a:p>
                    <a:p>
                      <a:pPr indent="8518525" algn="l" rtl="0" eaLnBrk="0">
                        <a:lnSpc>
                          <a:spcPct val="82000"/>
                        </a:lnSpc>
                        <a:spcBef>
                          <a:spcPts val="580"/>
                        </a:spcBef>
                      </a:pP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9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indent="4132580" algn="l" rtl="0" eaLnBrk="0">
                        <a:lnSpc>
                          <a:spcPct val="83000"/>
                        </a:lnSpc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定时</a:t>
                      </a:r>
                      <a:r>
                        <a:rPr sz="1800" spc="-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Qu</a:t>
                      </a:r>
                      <a:r>
                        <a:rPr sz="18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ry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77231" y="3019031"/>
            <a:ext cx="15831039" cy="322768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485112" y="4949545"/>
            <a:ext cx="2119248" cy="823061"/>
          </a:xfrm>
          <a:prstGeom prst="rect">
            <a:avLst/>
          </a:prstGeom>
        </p:spPr>
      </p:pic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6847293" y="3019031"/>
          <a:ext cx="13802360" cy="3227069"/>
        </p:xfrm>
        <a:graphic>
          <a:graphicData uri="http://schemas.openxmlformats.org/drawingml/2006/table">
            <a:tbl>
              <a:tblPr/>
              <a:tblGrid>
                <a:gridCol w="9829800"/>
                <a:gridCol w="1444625"/>
                <a:gridCol w="2527935"/>
              </a:tblGrid>
              <a:tr h="32270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indent="832548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9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9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f</a:t>
                      </a:r>
                      <a:r>
                        <a:rPr sz="19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k</a:t>
                      </a:r>
                      <a:r>
                        <a:rPr sz="1900" spc="2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9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8455660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089123" y="8347278"/>
            <a:ext cx="1900808" cy="823061"/>
          </a:xfrm>
          <a:prstGeom prst="rect">
            <a:avLst/>
          </a:prstGeom>
        </p:spPr>
      </p:pic>
      <p:graphicFrame>
        <p:nvGraphicFramePr>
          <p:cNvPr id="36" name="table 36"/>
          <p:cNvGraphicFramePr>
            <a:graphicFrameLocks noGrp="1"/>
          </p:cNvGraphicFramePr>
          <p:nvPr/>
        </p:nvGraphicFramePr>
        <p:xfrm>
          <a:off x="6801727" y="7103719"/>
          <a:ext cx="13855064" cy="2668270"/>
        </p:xfrm>
        <a:graphic>
          <a:graphicData uri="http://schemas.openxmlformats.org/drawingml/2006/table">
            <a:tbl>
              <a:tblPr/>
              <a:tblGrid>
                <a:gridCol w="11320144"/>
                <a:gridCol w="2534920"/>
              </a:tblGrid>
              <a:tr h="26682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indent="8997315" algn="l" rtl="0" eaLnBrk="0">
                        <a:lnSpc>
                          <a:spcPct val="85000"/>
                        </a:lnSpc>
                      </a:pPr>
                      <a:r>
                        <a:rPr sz="19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</a:t>
                      </a:r>
                      <a:r>
                        <a:rPr sz="19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</a:t>
                      </a:r>
                      <a:r>
                        <a:rPr sz="19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ve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8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indent="9060815" algn="l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900" spc="-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</a:t>
                      </a:r>
                      <a:r>
                        <a:rPr sz="19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W</a:t>
                      </a:r>
                      <a:r>
                        <a:rPr sz="190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textbox 37"/>
          <p:cNvSpPr/>
          <p:nvPr/>
        </p:nvSpPr>
        <p:spPr>
          <a:xfrm>
            <a:off x="2177580" y="10797030"/>
            <a:ext cx="14745335" cy="2390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7000"/>
              </a:lnSpc>
            </a:pPr>
            <a:r>
              <a:rPr sz="3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主要的问题</a:t>
            </a:r>
            <a:r>
              <a:rPr sz="3900" spc="-19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900" dirty="0"/>
          </a:p>
          <a:p>
            <a:pPr algn="l" rtl="0" eaLnBrk="0">
              <a:lnSpc>
                <a:spcPct val="159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1205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离线数仓两套割裂的链路</a:t>
            </a:r>
            <a:r>
              <a:rPr sz="4000" spc="-1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造成重复工作</a:t>
            </a:r>
            <a:r>
              <a:rPr sz="4000" spc="-1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重复资源消耗</a:t>
            </a:r>
            <a:endParaRPr lang="en-US" altLang="en-US" sz="40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indent="29845" algn="l" rtl="0" eaLnBrk="0">
              <a:lnSpc>
                <a:spcPct val="88000"/>
              </a:lnSpc>
              <a:spcBef>
                <a:spcPts val="0"/>
              </a:spcBef>
            </a:pP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 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离线底层数据模型不一致</a:t>
            </a:r>
            <a:r>
              <a:rPr sz="40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4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数据一致性和质量难以保障</a:t>
            </a:r>
            <a:endParaRPr lang="en-US" altLang="en-US" sz="4000" dirty="0"/>
          </a:p>
        </p:txBody>
      </p:sp>
      <p:sp>
        <p:nvSpPr>
          <p:cNvPr id="38" name="textbox 38"/>
          <p:cNvSpPr/>
          <p:nvPr/>
        </p:nvSpPr>
        <p:spPr>
          <a:xfrm>
            <a:off x="8938017" y="1113028"/>
            <a:ext cx="6132829" cy="10852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</a:pPr>
            <a:r>
              <a:rPr sz="79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传统数据仓</a:t>
            </a:r>
            <a:r>
              <a:rPr sz="7900" spc="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7900" dirty="0"/>
          </a:p>
        </p:txBody>
      </p:sp>
      <p:sp>
        <p:nvSpPr>
          <p:cNvPr id="39" name="textbox 39"/>
          <p:cNvSpPr/>
          <p:nvPr/>
        </p:nvSpPr>
        <p:spPr>
          <a:xfrm>
            <a:off x="18203798" y="8025803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0" name="textbox 40"/>
          <p:cNvSpPr/>
          <p:nvPr/>
        </p:nvSpPr>
        <p:spPr>
          <a:xfrm>
            <a:off x="18203798" y="4570780"/>
            <a:ext cx="2119629" cy="160210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234950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41" name="rect"/>
          <p:cNvSpPr/>
          <p:nvPr/>
        </p:nvSpPr>
        <p:spPr>
          <a:xfrm>
            <a:off x="6669925" y="7235521"/>
            <a:ext cx="12700" cy="2404829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002275" y="7890980"/>
            <a:ext cx="1946300" cy="1684782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923544" y="4949545"/>
            <a:ext cx="2119173" cy="823061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58492" y="4020845"/>
            <a:ext cx="1822450" cy="928852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2881096" y="5779324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7" name="textbox 47"/>
          <p:cNvSpPr/>
          <p:nvPr/>
        </p:nvSpPr>
        <p:spPr>
          <a:xfrm>
            <a:off x="2888551" y="7581430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476250" algn="l" rtl="0" eaLnBrk="0">
              <a:lnSpc>
                <a:spcPct val="85000"/>
              </a:lnSpc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48" name="textbox 48"/>
          <p:cNvSpPr/>
          <p:nvPr/>
        </p:nvSpPr>
        <p:spPr>
          <a:xfrm>
            <a:off x="2906128" y="9242894"/>
            <a:ext cx="2119629" cy="671194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2639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49" name="textbox 49"/>
          <p:cNvSpPr/>
          <p:nvPr/>
        </p:nvSpPr>
        <p:spPr>
          <a:xfrm>
            <a:off x="2863519" y="4117861"/>
            <a:ext cx="2119629" cy="67310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indent="476250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236900" y="8363546"/>
            <a:ext cx="1605483" cy="823061"/>
          </a:xfrm>
          <a:prstGeom prst="rect">
            <a:avLst/>
          </a:prstGeom>
        </p:spPr>
      </p:pic>
      <p:sp>
        <p:nvSpPr>
          <p:cNvPr id="51" name="textbox 51"/>
          <p:cNvSpPr/>
          <p:nvPr/>
        </p:nvSpPr>
        <p:spPr>
          <a:xfrm>
            <a:off x="19584796" y="6791146"/>
            <a:ext cx="1770379" cy="727709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indent="153670" algn="l" rtl="0" eaLnBrk="0">
              <a:lnSpc>
                <a:spcPct val="83000"/>
              </a:lnSpc>
              <a:spcBef>
                <a:spcPts val="0"/>
              </a:spcBef>
            </a:pP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1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r>
              <a:rPr sz="3100" spc="-50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100" spc="-5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31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endParaRPr lang="en-US" altLang="en-US" sz="3100" dirty="0"/>
          </a:p>
        </p:txBody>
      </p:sp>
      <p:sp>
        <p:nvSpPr>
          <p:cNvPr id="52" name="textbox 52"/>
          <p:cNvSpPr/>
          <p:nvPr/>
        </p:nvSpPr>
        <p:spPr>
          <a:xfrm>
            <a:off x="1348105" y="1896110"/>
            <a:ext cx="3200400" cy="508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3600" spc="-3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ETL</a:t>
            </a:r>
            <a:r>
              <a:rPr sz="3600" spc="-5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5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3600" spc="-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3600" dirty="0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071817" y="3375774"/>
            <a:ext cx="1738960" cy="572782"/>
            <a:chOff x="0" y="0"/>
            <a:chExt cx="1738960" cy="572782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738960" cy="572782"/>
            </a:xfrm>
            <a:prstGeom prst="rect">
              <a:avLst/>
            </a:prstGeom>
          </p:spPr>
        </p:pic>
        <p:sp>
          <p:nvSpPr>
            <p:cNvPr id="54" name="textbox 54"/>
            <p:cNvSpPr/>
            <p:nvPr/>
          </p:nvSpPr>
          <p:spPr>
            <a:xfrm>
              <a:off x="-12700" y="-12700"/>
              <a:ext cx="1764664" cy="6565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3000"/>
                </a:lnSpc>
              </a:pPr>
              <a:endParaRPr lang="en-US" altLang="en-US" sz="1000" dirty="0"/>
            </a:p>
            <a:p>
              <a:pPr indent="737870" algn="l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1900" spc="-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-4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endParaRPr lang="en-US" altLang="en-US" sz="1900" dirty="0"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216211" y="7264527"/>
            <a:ext cx="1646846" cy="572782"/>
          </a:xfrm>
          <a:prstGeom prst="rect">
            <a:avLst/>
          </a:prstGeom>
        </p:spPr>
      </p:pic>
      <p:sp>
        <p:nvSpPr>
          <p:cNvPr id="56" name="rect"/>
          <p:cNvSpPr/>
          <p:nvPr/>
        </p:nvSpPr>
        <p:spPr>
          <a:xfrm>
            <a:off x="20795570" y="3177260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" name="textbox 57"/>
          <p:cNvSpPr/>
          <p:nvPr/>
        </p:nvSpPr>
        <p:spPr>
          <a:xfrm>
            <a:off x="20138643" y="2828721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indent="150495" algn="l" rtl="0" eaLnBrk="0">
              <a:lnSpc>
                <a:spcPct val="85000"/>
              </a:lnSpc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902975" y="7753337"/>
            <a:ext cx="1002271" cy="593940"/>
          </a:xfrm>
          <a:prstGeom prst="rect">
            <a:avLst/>
          </a:prstGeom>
        </p:spPr>
      </p:pic>
      <p:sp>
        <p:nvSpPr>
          <p:cNvPr id="59" name="textbox 59"/>
          <p:cNvSpPr/>
          <p:nvPr/>
        </p:nvSpPr>
        <p:spPr>
          <a:xfrm>
            <a:off x="5445480" y="9003397"/>
            <a:ext cx="1009014" cy="45148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700" dirty="0"/>
          </a:p>
          <a:p>
            <a:pPr indent="127635" algn="l" rtl="0" eaLnBrk="0">
              <a:lnSpc>
                <a:spcPct val="79000"/>
              </a:lnSpc>
              <a:spcBef>
                <a:spcPts val="0"/>
              </a:spcBef>
            </a:pP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qo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endParaRPr lang="en-US" altLang="en-US" sz="1900" dirty="0"/>
          </a:p>
        </p:txBody>
      </p:sp>
      <p:sp>
        <p:nvSpPr>
          <p:cNvPr id="60" name="textbox 60"/>
          <p:cNvSpPr/>
          <p:nvPr/>
        </p:nvSpPr>
        <p:spPr>
          <a:xfrm>
            <a:off x="12763678" y="7251901"/>
            <a:ext cx="1402714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</p:txBody>
      </p:sp>
      <p:sp>
        <p:nvSpPr>
          <p:cNvPr id="61" name="textbox 61"/>
          <p:cNvSpPr/>
          <p:nvPr/>
        </p:nvSpPr>
        <p:spPr>
          <a:xfrm>
            <a:off x="5396877" y="8043202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2" name="textbox 62"/>
          <p:cNvSpPr/>
          <p:nvPr/>
        </p:nvSpPr>
        <p:spPr>
          <a:xfrm>
            <a:off x="5436768" y="4627067"/>
            <a:ext cx="967105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700" dirty="0"/>
          </a:p>
          <a:p>
            <a:pPr indent="135890" algn="l" rtl="0" eaLnBrk="0">
              <a:lnSpc>
                <a:spcPct val="86000"/>
              </a:lnSpc>
              <a:spcBef>
                <a:spcPts val="5"/>
              </a:spcBef>
            </a:pP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1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endParaRPr lang="en-US" altLang="en-US" sz="1900" dirty="0"/>
          </a:p>
        </p:txBody>
      </p:sp>
      <p:sp>
        <p:nvSpPr>
          <p:cNvPr id="63" name="textbox 63"/>
          <p:cNvSpPr/>
          <p:nvPr/>
        </p:nvSpPr>
        <p:spPr>
          <a:xfrm>
            <a:off x="5460809" y="5568429"/>
            <a:ext cx="918844" cy="508634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indent="130810" algn="l" rtl="0" eaLnBrk="0">
              <a:lnSpc>
                <a:spcPct val="86000"/>
              </a:lnSpc>
              <a:spcBef>
                <a:spcPts val="0"/>
              </a:spcBef>
            </a:pP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endParaRPr lang="en-US" altLang="en-US" sz="1900" dirty="0"/>
          </a:p>
        </p:txBody>
      </p:sp>
      <p:sp>
        <p:nvSpPr>
          <p:cNvPr id="64" name="textbox 64"/>
          <p:cNvSpPr/>
          <p:nvPr/>
        </p:nvSpPr>
        <p:spPr>
          <a:xfrm>
            <a:off x="7598410" y="5144770"/>
            <a:ext cx="809625" cy="424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2916534" y="5275351"/>
            <a:ext cx="1289939" cy="17145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6750538" y="5296382"/>
            <a:ext cx="1289938" cy="17145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129242" y="5291341"/>
            <a:ext cx="1289913" cy="17145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3964665" y="8716530"/>
            <a:ext cx="1040893" cy="17145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7066641" y="8708225"/>
            <a:ext cx="973835" cy="17145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0920654" y="8729026"/>
            <a:ext cx="870927" cy="17145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8462593" y="8759952"/>
            <a:ext cx="666649" cy="17145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9786785" y="7461756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3" name="textbox 73"/>
          <p:cNvSpPr/>
          <p:nvPr/>
        </p:nvSpPr>
        <p:spPr>
          <a:xfrm>
            <a:off x="9786785" y="8702293"/>
            <a:ext cx="53022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</p:txBody>
      </p:sp>
      <p:sp>
        <p:nvSpPr>
          <p:cNvPr id="74" name="textbox 74"/>
          <p:cNvSpPr/>
          <p:nvPr/>
        </p:nvSpPr>
        <p:spPr>
          <a:xfrm>
            <a:off x="11052315" y="8367014"/>
            <a:ext cx="467359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</p:txBody>
      </p:sp>
      <p:sp>
        <p:nvSpPr>
          <p:cNvPr id="75" name="textbox 75"/>
          <p:cNvSpPr/>
          <p:nvPr/>
        </p:nvSpPr>
        <p:spPr>
          <a:xfrm>
            <a:off x="7733665" y="5885941"/>
            <a:ext cx="51815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76" name="textbox 76"/>
          <p:cNvSpPr/>
          <p:nvPr/>
        </p:nvSpPr>
        <p:spPr>
          <a:xfrm>
            <a:off x="9847999" y="7894319"/>
            <a:ext cx="46100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800" spc="-1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800" dirty="0"/>
          </a:p>
        </p:txBody>
      </p:sp>
      <p:sp>
        <p:nvSpPr>
          <p:cNvPr id="77" name="rect"/>
          <p:cNvSpPr/>
          <p:nvPr/>
        </p:nvSpPr>
        <p:spPr>
          <a:xfrm>
            <a:off x="6689064" y="3177260"/>
            <a:ext cx="12700" cy="2911222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" name="path"/>
          <p:cNvSpPr/>
          <p:nvPr/>
        </p:nvSpPr>
        <p:spPr>
          <a:xfrm>
            <a:off x="7395134" y="2740469"/>
            <a:ext cx="12661405" cy="6456053"/>
          </a:xfrm>
          <a:custGeom>
            <a:avLst/>
            <a:gdLst/>
            <a:ahLst/>
            <a:cxnLst/>
            <a:rect l="0" t="0" r="0" b="0"/>
            <a:pathLst>
              <a:path w="19939" h="10167">
                <a:moveTo>
                  <a:pt x="10" y="489"/>
                </a:moveTo>
                <a:cubicBezTo>
                  <a:pt x="10" y="224"/>
                  <a:pt x="224" y="10"/>
                  <a:pt x="489" y="10"/>
                </a:cubicBezTo>
                <a:moveTo>
                  <a:pt x="19449" y="10"/>
                </a:moveTo>
                <a:cubicBezTo>
                  <a:pt x="19714" y="10"/>
                  <a:pt x="19929" y="224"/>
                  <a:pt x="19929" y="489"/>
                </a:cubicBezTo>
                <a:moveTo>
                  <a:pt x="489" y="10157"/>
                </a:moveTo>
                <a:cubicBezTo>
                  <a:pt x="224" y="10157"/>
                  <a:pt x="10" y="9942"/>
                  <a:pt x="10" y="9677"/>
                </a:cubicBez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" name="path"/>
          <p:cNvSpPr/>
          <p:nvPr/>
        </p:nvSpPr>
        <p:spPr>
          <a:xfrm>
            <a:off x="7395134" y="2740469"/>
            <a:ext cx="12661405" cy="6145312"/>
          </a:xfrm>
          <a:custGeom>
            <a:avLst/>
            <a:gdLst/>
            <a:ahLst/>
            <a:cxnLst/>
            <a:rect l="0" t="0" r="0" b="0"/>
            <a:pathLst>
              <a:path w="19939" h="9677">
                <a:moveTo>
                  <a:pt x="489" y="10"/>
                </a:moveTo>
                <a:lnTo>
                  <a:pt x="19449" y="10"/>
                </a:lnTo>
                <a:moveTo>
                  <a:pt x="19929" y="489"/>
                </a:moveTo>
                <a:lnTo>
                  <a:pt x="19929" y="9677"/>
                </a:lnTo>
                <a:moveTo>
                  <a:pt x="10" y="9677"/>
                </a:moveTo>
                <a:lnTo>
                  <a:pt x="10" y="489"/>
                </a:lnTo>
              </a:path>
            </a:pathLst>
          </a:custGeom>
          <a:noFill/>
          <a:ln w="12700" cap="flat">
            <a:solidFill>
              <a:srgbClr val="7F7F7F">
                <a:alpha val="100000"/>
              </a:srgbClr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" name="textbox 81"/>
          <p:cNvSpPr/>
          <p:nvPr/>
        </p:nvSpPr>
        <p:spPr>
          <a:xfrm>
            <a:off x="1925548" y="9855656"/>
            <a:ext cx="12890500" cy="3364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0000"/>
              </a:lnSpc>
            </a:pP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核心区别</a:t>
            </a:r>
            <a:r>
              <a:rPr sz="3400" spc="-120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400" dirty="0"/>
          </a:p>
          <a:p>
            <a:pPr indent="43180" algn="l" rtl="0" eaLnBrk="0">
              <a:lnSpc>
                <a:spcPct val="87000"/>
              </a:lnSpc>
              <a:spcBef>
                <a:spcPts val="1815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en-US" sz="3600" spc="-5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Wingdings" panose="05000000000000000000"/>
              </a:rPr>
              <a:t>F i l l n g 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支持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Flink</a:t>
            </a:r>
            <a:r>
              <a:rPr sz="36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</a:t>
            </a:r>
            <a:r>
              <a:rPr sz="3600" spc="-18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接入数据库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据更方便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71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46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强大灵活的维表关联能力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满足不同工作负</a:t>
            </a:r>
            <a:r>
              <a:rPr sz="3600" spc="-5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载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Microsoft YaHei"/>
              </a:rPr>
              <a:t>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时效性需求</a:t>
            </a:r>
            <a:endParaRPr lang="en-US" altLang="en-US" sz="3600" dirty="0"/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5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实时层做数据接入和数据转换</a:t>
            </a:r>
            <a:r>
              <a:rPr sz="3600" spc="-18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离线数仓通过实时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明细层回流</a:t>
            </a:r>
            <a:endParaRPr sz="3600" spc="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43180" algn="l" rtl="0" eaLnBrk="0">
              <a:lnSpc>
                <a:spcPct val="88000"/>
              </a:lnSpc>
              <a:spcBef>
                <a:spcPts val="1675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+mn-ea"/>
              </a:rPr>
              <a:t>Ø </a:t>
            </a:r>
            <a:r>
              <a:rPr 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可拖拽式设计</a:t>
            </a:r>
            <a:r>
              <a:rPr lang="en-US" altLang="zh-CN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, </a:t>
            </a:r>
            <a:r>
              <a:rPr lang="zh-CN" altLang="en-US" sz="360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接数据更快</a:t>
            </a:r>
            <a:endParaRPr lang="en-US" altLang="en-US" sz="36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indent="43180" algn="l" rtl="0" eaLnBrk="0">
              <a:lnSpc>
                <a:spcPct val="88000"/>
              </a:lnSpc>
              <a:spcBef>
                <a:spcPts val="0"/>
              </a:spcBef>
            </a:pP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3600" spc="-20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构建在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Fling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之上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, 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拥有</a:t>
            </a:r>
            <a:r>
              <a:rPr lang="en-US" altLang="zh-CN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Flink</a:t>
            </a:r>
            <a:r>
              <a:rPr lang="zh-CN" altLang="en-US" sz="3600" spc="-20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的所有功能</a:t>
            </a:r>
            <a:endParaRPr lang="zh-CN" altLang="en-US" sz="3600" spc="-200" dirty="0">
              <a:solidFill>
                <a:srgbClr val="FFFFFF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8317903" y="2917645"/>
            <a:ext cx="7344409" cy="3644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indent="3655695" algn="l" rtl="0" eaLnBrk="0">
              <a:lnSpc>
                <a:spcPct val="86000"/>
              </a:lnSpc>
            </a:pPr>
            <a:r>
              <a:rPr sz="28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实时离线一体数</a:t>
            </a:r>
            <a:r>
              <a:rPr sz="28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</a:t>
            </a:r>
            <a:endParaRPr lang="en-US" altLang="en-US" sz="28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indent="12700" algn="l" rtl="0" eaLnBrk="0">
              <a:lnSpc>
                <a:spcPct val="81000"/>
              </a:lnSpc>
              <a:spcBef>
                <a:spcPts val="575"/>
              </a:spcBef>
            </a:pPr>
            <a:r>
              <a:rPr sz="19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indent="1605915" algn="l" rtl="0" eaLnBrk="0">
              <a:lnSpc>
                <a:spcPct val="85000"/>
              </a:lnSpc>
              <a:spcBef>
                <a:spcPts val="540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</a:t>
            </a:r>
            <a:r>
              <a:rPr sz="18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宽</a:t>
            </a:r>
            <a:endParaRPr lang="en-US" altLang="en-US" sz="18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indent="6804660" algn="l" rtl="0" eaLnBrk="0">
              <a:lnSpc>
                <a:spcPct val="82000"/>
              </a:lnSpc>
              <a:spcBef>
                <a:spcPts val="570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indent="4134485" algn="l" rtl="0" eaLnBrk="0">
              <a:lnSpc>
                <a:spcPct val="86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流式入仓</a:t>
            </a:r>
            <a:endParaRPr lang="en-US" altLang="en-US" sz="1800" dirty="0"/>
          </a:p>
        </p:txBody>
      </p:sp>
      <p:sp>
        <p:nvSpPr>
          <p:cNvPr id="83" name="textbox 83"/>
          <p:cNvSpPr/>
          <p:nvPr/>
        </p:nvSpPr>
        <p:spPr>
          <a:xfrm>
            <a:off x="16379418" y="10012171"/>
            <a:ext cx="7048500" cy="2998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2000"/>
              </a:lnSpc>
            </a:pP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</a:t>
            </a:r>
            <a:r>
              <a:rPr sz="3300" spc="-86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33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indent="34925" algn="l" rtl="0" eaLnBrk="0">
              <a:lnSpc>
                <a:spcPct val="100000"/>
              </a:lnSpc>
              <a:spcBef>
                <a:spcPts val="109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 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统一基础公共数据</a:t>
            </a:r>
            <a:r>
              <a:rPr sz="3600" spc="-16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保障一致性</a:t>
            </a:r>
            <a:endParaRPr lang="en-US" altLang="en-US" sz="3600" dirty="0"/>
          </a:p>
          <a:p>
            <a:pPr indent="34925" algn="l" rtl="0" eaLnBrk="0">
              <a:lnSpc>
                <a:spcPct val="100000"/>
              </a:lnSpc>
              <a:spcBef>
                <a:spcPts val="218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4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提升离线数仓时效</a:t>
            </a:r>
            <a:r>
              <a:rPr sz="36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en-US" altLang="en-US" sz="3600" dirty="0"/>
          </a:p>
          <a:p>
            <a:pPr algn="l" rtl="0" eaLnBrk="0">
              <a:lnSpc>
                <a:spcPct val="100000"/>
              </a:lnSpc>
            </a:pPr>
            <a:endParaRPr lang="en-US" altLang="en-US" sz="1800" dirty="0"/>
          </a:p>
          <a:p>
            <a:pPr indent="34925" algn="l" rtl="0" eaLnBrk="0">
              <a:lnSpc>
                <a:spcPts val="4370"/>
              </a:lnSpc>
              <a:spcBef>
                <a:spcPts val="5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ü</a:t>
            </a:r>
            <a:r>
              <a:rPr sz="3600" spc="-97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减少组件和链路的维</a:t>
            </a:r>
            <a:r>
              <a:rPr sz="3600" spc="-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</a:t>
            </a:r>
            <a:endParaRPr lang="en-US" altLang="en-US" sz="3600" dirty="0"/>
          </a:p>
        </p:txBody>
      </p:sp>
      <p:sp>
        <p:nvSpPr>
          <p:cNvPr id="84" name="textbox 84"/>
          <p:cNvSpPr/>
          <p:nvPr/>
        </p:nvSpPr>
        <p:spPr>
          <a:xfrm>
            <a:off x="6263640" y="1108075"/>
            <a:ext cx="12462510" cy="108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8000"/>
              </a:lnSpc>
              <a:spcBef>
                <a:spcPts val="0"/>
              </a:spcBef>
            </a:pP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流批一体的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ET</a:t>
            </a:r>
            <a:r>
              <a:rPr sz="79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7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900" spc="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数据集</a:t>
            </a:r>
            <a:r>
              <a:rPr sz="7900" spc="1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endParaRPr lang="en-US" altLang="en-US" sz="7900" dirty="0"/>
          </a:p>
        </p:txBody>
      </p:sp>
      <p:sp>
        <p:nvSpPr>
          <p:cNvPr id="85" name="textbox 85"/>
          <p:cNvSpPr/>
          <p:nvPr/>
        </p:nvSpPr>
        <p:spPr>
          <a:xfrm>
            <a:off x="17720564" y="744046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sp>
        <p:nvSpPr>
          <p:cNvPr id="86" name="textbox 86"/>
          <p:cNvSpPr/>
          <p:nvPr/>
        </p:nvSpPr>
        <p:spPr>
          <a:xfrm>
            <a:off x="17720564" y="4108970"/>
            <a:ext cx="1900554" cy="151511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25095" indent="384810" algn="l" rtl="0" eaLnBrk="0">
              <a:lnSpc>
                <a:spcPct val="94000"/>
              </a:lnSpc>
              <a:spcBef>
                <a:spcPts val="0"/>
              </a:spcBef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</a:t>
            </a:r>
            <a:r>
              <a:rPr sz="2400" spc="-5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18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800" spc="-3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800" spc="-4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800" spc="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S)</a:t>
            </a:r>
            <a:endParaRPr lang="en-US" altLang="en-US" sz="1800" dirty="0"/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848756" y="4043527"/>
            <a:ext cx="1745970" cy="1585544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7564590" y="2930245"/>
            <a:ext cx="2066125" cy="722973"/>
            <a:chOff x="0" y="0"/>
            <a:chExt cx="2066125" cy="722973"/>
          </a:xfrm>
        </p:grpSpPr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66125" cy="722973"/>
            </a:xfrm>
            <a:prstGeom prst="rect">
              <a:avLst/>
            </a:prstGeom>
          </p:spPr>
        </p:pic>
        <p:sp>
          <p:nvSpPr>
            <p:cNvPr id="90" name="textbox 90"/>
            <p:cNvSpPr/>
            <p:nvPr/>
          </p:nvSpPr>
          <p:spPr>
            <a:xfrm>
              <a:off x="-12700" y="-12700"/>
              <a:ext cx="2091689" cy="7766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indent="167640" algn="l" rtl="0" eaLnBrk="0">
                <a:lnSpc>
                  <a:spcPct val="79000"/>
                </a:lnSpc>
                <a:spcBef>
                  <a:spcPts val="5"/>
                </a:spcBef>
              </a:pP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D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sz="190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5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e</a:t>
              </a:r>
              <a:endParaRPr lang="en-US" altLang="en-US" sz="1900" dirty="0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14386177" y="4554422"/>
            <a:ext cx="1900175" cy="778015"/>
            <a:chOff x="0" y="0"/>
            <a:chExt cx="1900175" cy="778015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900175" cy="778015"/>
            </a:xfrm>
            <a:prstGeom prst="rect">
              <a:avLst/>
            </a:prstGeom>
          </p:spPr>
        </p:pic>
        <p:sp>
          <p:nvSpPr>
            <p:cNvPr id="92" name="textbox 92"/>
            <p:cNvSpPr/>
            <p:nvPr/>
          </p:nvSpPr>
          <p:spPr>
            <a:xfrm>
              <a:off x="-12700" y="-12700"/>
              <a:ext cx="1925954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en-US" altLang="en-US" sz="1000" dirty="0"/>
            </a:p>
            <a:p>
              <a:pPr indent="593725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19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19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1900" spc="2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1900" dirty="0"/>
            </a:p>
          </p:txBody>
        </p:sp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818545" y="4554422"/>
            <a:ext cx="1900123" cy="77801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7594346" y="4537493"/>
            <a:ext cx="1904999" cy="774700"/>
            <a:chOff x="0" y="0"/>
            <a:chExt cx="1904999" cy="774700"/>
          </a:xfrm>
        </p:grpSpPr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04999" cy="774700"/>
            </a:xfrm>
            <a:prstGeom prst="rect">
              <a:avLst/>
            </a:prstGeom>
          </p:spPr>
        </p:pic>
        <p:sp>
          <p:nvSpPr>
            <p:cNvPr id="95" name="textbox 95"/>
            <p:cNvSpPr/>
            <p:nvPr/>
          </p:nvSpPr>
          <p:spPr>
            <a:xfrm>
              <a:off x="-12700" y="-12700"/>
              <a:ext cx="1930400" cy="857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indent="592455" algn="l" rtl="0" eaLnBrk="0">
                <a:lnSpc>
                  <a:spcPct val="83000"/>
                </a:lnSpc>
              </a:pPr>
              <a:r>
                <a:rPr sz="20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Kaf</a:t>
              </a:r>
              <a:r>
                <a:rPr sz="2000" spc="-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20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10898466" y="7838275"/>
            <a:ext cx="1873796" cy="778014"/>
            <a:chOff x="0" y="0"/>
            <a:chExt cx="1873796" cy="778014"/>
          </a:xfrm>
        </p:grpSpPr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873796" cy="778014"/>
            </a:xfrm>
            <a:prstGeom prst="rect">
              <a:avLst/>
            </a:prstGeom>
          </p:spPr>
        </p:pic>
        <p:sp>
          <p:nvSpPr>
            <p:cNvPr id="97" name="textbox 97"/>
            <p:cNvSpPr/>
            <p:nvPr/>
          </p:nvSpPr>
          <p:spPr>
            <a:xfrm>
              <a:off x="-12700" y="-12700"/>
              <a:ext cx="1899285" cy="858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indent="70929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90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</a:t>
              </a:r>
              <a:r>
                <a:rPr sz="190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</a:t>
              </a:r>
              <a:r>
                <a:rPr sz="1900" spc="-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ve</a:t>
              </a:r>
              <a:endParaRPr lang="en-US" altLang="en-US" sz="1900" dirty="0"/>
            </a:p>
          </p:txBody>
        </p:sp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53996" y="7840916"/>
            <a:ext cx="1850390" cy="778014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070161" y="3675430"/>
            <a:ext cx="1635976" cy="878992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3628135" y="3750093"/>
            <a:ext cx="1905000" cy="640080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900" dirty="0"/>
          </a:p>
          <a:p>
            <a:pPr indent="370205" algn="l" rtl="0" eaLnBrk="0">
              <a:lnSpc>
                <a:spcPct val="85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2400" spc="-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2400" dirty="0"/>
          </a:p>
        </p:txBody>
      </p:sp>
      <p:sp>
        <p:nvSpPr>
          <p:cNvPr id="101" name="textbox 101"/>
          <p:cNvSpPr/>
          <p:nvPr/>
        </p:nvSpPr>
        <p:spPr>
          <a:xfrm>
            <a:off x="3553205" y="5312193"/>
            <a:ext cx="1905000" cy="63880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indent="222885" algn="l" rtl="0" eaLnBrk="0">
              <a:lnSpc>
                <a:spcPct val="85000"/>
              </a:lnSpc>
              <a:spcBef>
                <a:spcPts val="0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en-US" altLang="en-US" sz="2400" dirty="0"/>
          </a:p>
        </p:txBody>
      </p:sp>
      <p:sp>
        <p:nvSpPr>
          <p:cNvPr id="102" name="textbox 102"/>
          <p:cNvSpPr/>
          <p:nvPr/>
        </p:nvSpPr>
        <p:spPr>
          <a:xfrm>
            <a:off x="19317842" y="2523514"/>
            <a:ext cx="1129030" cy="732790"/>
          </a:xfrm>
          <a:prstGeom prst="rect">
            <a:avLst/>
          </a:prstGeom>
          <a:solidFill>
            <a:srgbClr val="171B1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indent="151130" algn="l" rtl="0" eaLnBrk="0">
              <a:lnSpc>
                <a:spcPct val="85000"/>
              </a:lnSpc>
              <a:spcBef>
                <a:spcPts val="5"/>
              </a:spcBef>
            </a:pP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3100" spc="-1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3100" spc="-20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3100" spc="-5" dirty="0">
                <a:solidFill>
                  <a:srgbClr val="D9D9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endParaRPr lang="en-US" altLang="en-US" sz="3100" dirty="0"/>
          </a:p>
        </p:txBody>
      </p:sp>
      <p:sp>
        <p:nvSpPr>
          <p:cNvPr id="103" name="textbox 103"/>
          <p:cNvSpPr/>
          <p:nvPr/>
        </p:nvSpPr>
        <p:spPr>
          <a:xfrm>
            <a:off x="11386820" y="4726940"/>
            <a:ext cx="1210945" cy="907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indent="12700" algn="l" rtl="0" eaLnBrk="0">
              <a:lnSpc>
                <a:spcPct val="87000"/>
              </a:lnSpc>
              <a:spcBef>
                <a:spcPts val="5"/>
              </a:spcBef>
            </a:pP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1900" spc="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indent="132080" algn="l" rtl="0" eaLnBrk="0">
              <a:lnSpc>
                <a:spcPct val="81000"/>
              </a:lnSpc>
              <a:spcBef>
                <a:spcPts val="0"/>
              </a:spcBef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04" name="textbox 104"/>
          <p:cNvSpPr/>
          <p:nvPr/>
        </p:nvSpPr>
        <p:spPr>
          <a:xfrm>
            <a:off x="15122525" y="8153400"/>
            <a:ext cx="883920" cy="921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indent="16510" algn="l" rtl="0" eaLnBrk="0">
              <a:lnSpc>
                <a:spcPct val="85000"/>
              </a:lnSpc>
            </a:pP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1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ve</a:t>
            </a:r>
            <a:endParaRPr lang="en-US" altLang="en-US" sz="19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400" dirty="0"/>
          </a:p>
          <a:p>
            <a:pPr indent="12700" algn="l" rtl="0" eaLnBrk="0">
              <a:lnSpc>
                <a:spcPct val="82000"/>
              </a:lnSpc>
              <a:spcBef>
                <a:spcPts val="5"/>
              </a:spcBef>
            </a:pPr>
            <a:r>
              <a:rPr sz="1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sp>
        <p:nvSpPr>
          <p:cNvPr id="105" name="textbox 105"/>
          <p:cNvSpPr/>
          <p:nvPr/>
        </p:nvSpPr>
        <p:spPr>
          <a:xfrm>
            <a:off x="5556885" y="4220210"/>
            <a:ext cx="1618615" cy="33972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indent="135890" algn="l" rtl="0" eaLnBrk="0">
              <a:lnSpc>
                <a:spcPct val="83000"/>
              </a:lnSpc>
              <a:spcBef>
                <a:spcPts val="5"/>
              </a:spcBef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</a:t>
            </a:r>
            <a:r>
              <a:rPr lang="en-US" sz="20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illing-edge</a:t>
            </a:r>
            <a:endParaRPr lang="en-US" sz="2000" spc="-4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5739892" y="5680849"/>
            <a:ext cx="1210944" cy="33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en-US" altLang="en-US" sz="500" dirty="0"/>
          </a:p>
          <a:p>
            <a:pPr indent="12700" algn="l" rtl="0" eaLnBrk="0">
              <a:lnSpc>
                <a:spcPct val="82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Binlog</a:t>
            </a:r>
            <a:r>
              <a:rPr sz="180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07" name="textbox 107"/>
          <p:cNvSpPr/>
          <p:nvPr/>
        </p:nvSpPr>
        <p:spPr>
          <a:xfrm>
            <a:off x="5602605" y="5109210"/>
            <a:ext cx="1445895" cy="51498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indent="133350" algn="ctr" rtl="0" eaLnBrk="0">
              <a:lnSpc>
                <a:spcPct val="78000"/>
              </a:lnSpc>
              <a:spcBef>
                <a:spcPts val="0"/>
              </a:spcBef>
            </a:pPr>
            <a:r>
              <a:rPr lang="en-US" sz="20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Fliing</a:t>
            </a:r>
            <a:endParaRPr lang="en-US" sz="2000" spc="-12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72125" y="5765317"/>
            <a:ext cx="171450" cy="1702397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583801" y="4872811"/>
            <a:ext cx="1156614" cy="17145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3000481" y="8190127"/>
            <a:ext cx="1156589" cy="17145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979781" y="4857712"/>
            <a:ext cx="1156588" cy="17145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417543" y="4877586"/>
            <a:ext cx="1156588" cy="17145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6417543" y="8183333"/>
            <a:ext cx="1156588" cy="171450"/>
          </a:xfrm>
          <a:prstGeom prst="rect">
            <a:avLst/>
          </a:prstGeom>
        </p:spPr>
      </p:pic>
      <p:sp>
        <p:nvSpPr>
          <p:cNvPr id="115" name="textbox 115"/>
          <p:cNvSpPr/>
          <p:nvPr/>
        </p:nvSpPr>
        <p:spPr>
          <a:xfrm>
            <a:off x="6323177" y="3858170"/>
            <a:ext cx="883919" cy="256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4000"/>
              </a:lnSpc>
            </a:pPr>
            <a:r>
              <a:rPr sz="18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1800" spc="-8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1800" dirty="0"/>
          </a:p>
        </p:txBody>
      </p:sp>
      <p:sp>
        <p:nvSpPr>
          <p:cNvPr id="116" name="rect"/>
          <p:cNvSpPr/>
          <p:nvPr/>
        </p:nvSpPr>
        <p:spPr>
          <a:xfrm>
            <a:off x="7705873" y="9183822"/>
            <a:ext cx="12039916" cy="12700"/>
          </a:xfrm>
          <a:prstGeom prst="rect">
            <a:avLst/>
          </a:prstGeom>
          <a:solidFill>
            <a:srgbClr val="7F7F7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" name="textbox 117"/>
          <p:cNvSpPr/>
          <p:nvPr/>
        </p:nvSpPr>
        <p:spPr>
          <a:xfrm>
            <a:off x="11553939" y="8814815"/>
            <a:ext cx="58610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1000"/>
              </a:lnSpc>
            </a:pPr>
            <a:r>
              <a:rPr sz="190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</a:t>
            </a:r>
            <a:r>
              <a:rPr sz="19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altLang="en-US" sz="1900" dirty="0"/>
          </a:p>
        </p:txBody>
      </p:sp>
      <p:sp>
        <p:nvSpPr>
          <p:cNvPr id="118" name="textbox 118"/>
          <p:cNvSpPr/>
          <p:nvPr/>
        </p:nvSpPr>
        <p:spPr>
          <a:xfrm>
            <a:off x="8218805" y="5431790"/>
            <a:ext cx="965200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2000"/>
              </a:lnSpc>
            </a:pPr>
            <a:r>
              <a:rPr sz="190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19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endParaRPr lang="en-US" altLang="en-US" sz="1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9435" y="5810250"/>
            <a:ext cx="755015" cy="626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4000" cy="13716000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896620" y="5896610"/>
            <a:ext cx="7882255" cy="1507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4000"/>
              </a:lnSpc>
            </a:pPr>
            <a:r>
              <a:rPr sz="20300" spc="-50" baseline="-8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#</a:t>
            </a:r>
            <a:r>
              <a:rPr sz="20300" spc="-40" baseline="-800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sz="13100" spc="-650" dirty="0">
                <a:solidFill>
                  <a:srgbClr val="7F7F7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0" spc="-5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</a:t>
            </a:r>
            <a:r>
              <a:rPr sz="13500" spc="-30" baseline="8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8775" dirty="0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224635" y="4885055"/>
            <a:ext cx="3907155" cy="260477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18070196" y="5683694"/>
            <a:ext cx="3191852" cy="1390650"/>
            <a:chOff x="977900" y="-12700"/>
            <a:chExt cx="3191852" cy="1390650"/>
          </a:xfrm>
        </p:grpSpPr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040130" y="0"/>
              <a:ext cx="3129622" cy="1272718"/>
            </a:xfrm>
            <a:prstGeom prst="rect">
              <a:avLst/>
            </a:prstGeom>
          </p:spPr>
        </p:pic>
        <p:sp>
          <p:nvSpPr>
            <p:cNvPr id="123" name="textbox 123"/>
            <p:cNvSpPr/>
            <p:nvPr/>
          </p:nvSpPr>
          <p:spPr>
            <a:xfrm>
              <a:off x="977900" y="-12700"/>
              <a:ext cx="3155314" cy="13906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indent="96520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endParaRPr lang="en-US" altLang="en-US" sz="3200" dirty="0"/>
            </a:p>
          </p:txBody>
        </p:sp>
      </p:grpSp>
      <p:sp>
        <p:nvSpPr>
          <p:cNvPr id="124" name="textbox 124"/>
          <p:cNvSpPr/>
          <p:nvPr/>
        </p:nvSpPr>
        <p:spPr>
          <a:xfrm>
            <a:off x="11125149" y="6969116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25" name="textbox 125"/>
          <p:cNvSpPr/>
          <p:nvPr/>
        </p:nvSpPr>
        <p:spPr>
          <a:xfrm>
            <a:off x="11104282" y="4402822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26" name="rect"/>
          <p:cNvSpPr/>
          <p:nvPr/>
        </p:nvSpPr>
        <p:spPr>
          <a:xfrm>
            <a:off x="15026640" y="6635115"/>
            <a:ext cx="2706370" cy="680085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7" name="textbox 127"/>
          <p:cNvSpPr/>
          <p:nvPr/>
        </p:nvSpPr>
        <p:spPr>
          <a:xfrm>
            <a:off x="14725650" y="6772910"/>
            <a:ext cx="291401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733264" y="12267008"/>
            <a:ext cx="5778500" cy="330200"/>
          </a:xfrm>
          <a:prstGeom prst="rect">
            <a:avLst/>
          </a:prstGeom>
        </p:spPr>
      </p:pic>
      <p:sp>
        <p:nvSpPr>
          <p:cNvPr id="129" name="textbox 129"/>
          <p:cNvSpPr/>
          <p:nvPr/>
        </p:nvSpPr>
        <p:spPr>
          <a:xfrm>
            <a:off x="14818360" y="5174615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130" name="textbox 130"/>
          <p:cNvSpPr/>
          <p:nvPr/>
        </p:nvSpPr>
        <p:spPr>
          <a:xfrm>
            <a:off x="15479514" y="4588529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71B1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794355" y="9166225"/>
            <a:ext cx="6029960" cy="305879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5158212" y="8066608"/>
            <a:ext cx="6940039" cy="4589864"/>
            <a:chOff x="0" y="0"/>
            <a:chExt cx="6940039" cy="4589864"/>
          </a:xfrm>
        </p:grpSpPr>
        <p:sp>
          <p:nvSpPr>
            <p:cNvPr id="132" name="rect"/>
            <p:cNvSpPr/>
            <p:nvPr/>
          </p:nvSpPr>
          <p:spPr>
            <a:xfrm>
              <a:off x="0" y="0"/>
              <a:ext cx="6940039" cy="4589864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" name="textbox 135"/>
            <p:cNvSpPr/>
            <p:nvPr/>
          </p:nvSpPr>
          <p:spPr>
            <a:xfrm>
              <a:off x="2362835" y="163195"/>
              <a:ext cx="2914015" cy="7092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2000"/>
                </a:lnSpc>
              </a:pPr>
              <a:r>
                <a:rPr lang="zh-CN"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数据库</a:t>
              </a:r>
              <a:r>
                <a:rPr sz="4000" spc="-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indent="1260475" algn="l" rtl="0" eaLnBrk="0">
                <a:lnSpc>
                  <a:spcPct val="83000"/>
                </a:lnSpc>
                <a:spcBef>
                  <a:spcPts val="1090"/>
                </a:spcBef>
              </a:pPr>
              <a:endParaRPr lang="en-US" altLang="en-US" sz="36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900" dirty="0"/>
            </a:p>
            <a:p>
              <a:pPr indent="1515110" algn="l" rtl="0" eaLnBrk="0">
                <a:lnSpc>
                  <a:spcPct val="83000"/>
                </a:lnSpc>
                <a:spcBef>
                  <a:spcPts val="5"/>
                </a:spcBef>
              </a:pPr>
              <a:endParaRPr lang="en-US" altLang="en-US" sz="3600" dirty="0"/>
            </a:p>
          </p:txBody>
        </p:sp>
        <p:sp>
          <p:nvSpPr>
            <p:cNvPr id="136" name="rect"/>
            <p:cNvSpPr/>
            <p:nvPr/>
          </p:nvSpPr>
          <p:spPr>
            <a:xfrm>
              <a:off x="958850" y="2988945"/>
              <a:ext cx="5315585" cy="70929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" name="rect"/>
            <p:cNvSpPr/>
            <p:nvPr/>
          </p:nvSpPr>
          <p:spPr>
            <a:xfrm>
              <a:off x="958850" y="1945640"/>
              <a:ext cx="5316855" cy="738505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21600000">
            <a:off x="15193137" y="2825813"/>
            <a:ext cx="6940039" cy="4589855"/>
            <a:chOff x="0" y="0"/>
            <a:chExt cx="6940039" cy="4589855"/>
          </a:xfrm>
        </p:grpSpPr>
        <p:sp>
          <p:nvSpPr>
            <p:cNvPr id="138" name="rect"/>
            <p:cNvSpPr/>
            <p:nvPr/>
          </p:nvSpPr>
          <p:spPr>
            <a:xfrm>
              <a:off x="0" y="0"/>
              <a:ext cx="6940039" cy="4589855"/>
            </a:xfrm>
            <a:prstGeom prst="rect">
              <a:avLst/>
            </a:prstGeom>
            <a:solidFill>
              <a:srgbClr val="2A314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" name="textbox 141"/>
            <p:cNvSpPr/>
            <p:nvPr/>
          </p:nvSpPr>
          <p:spPr>
            <a:xfrm>
              <a:off x="1318895" y="250190"/>
              <a:ext cx="4232275" cy="5378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84000"/>
                </a:lnSpc>
              </a:pP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日志</a:t>
              </a:r>
              <a:r>
                <a:rPr 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/http/</a:t>
              </a:r>
              <a:r>
                <a:rPr lang="zh-CN" altLang="en-US"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性能</a:t>
              </a:r>
              <a:r>
                <a:rPr sz="4000" spc="-1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采</a:t>
              </a:r>
              <a:r>
                <a:rPr sz="4000" spc="-18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集</a:t>
              </a:r>
              <a:endParaRPr lang="en-US" altLang="en-US" sz="4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36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3600" dirty="0"/>
            </a:p>
          </p:txBody>
        </p:sp>
        <p:sp>
          <p:nvSpPr>
            <p:cNvPr id="143" name="rect"/>
            <p:cNvSpPr/>
            <p:nvPr/>
          </p:nvSpPr>
          <p:spPr>
            <a:xfrm>
              <a:off x="2012950" y="1052830"/>
              <a:ext cx="2914015" cy="709930"/>
            </a:xfrm>
            <a:prstGeom prst="rect">
              <a:avLst/>
            </a:prstGeom>
            <a:solidFill>
              <a:srgbClr val="4B46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" name="rect"/>
          <p:cNvSpPr/>
          <p:nvPr/>
        </p:nvSpPr>
        <p:spPr>
          <a:xfrm rot="21600000">
            <a:off x="15738475" y="4815205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737735" y="4885055"/>
            <a:ext cx="3760470" cy="260477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8498204" y="5683694"/>
            <a:ext cx="4215765" cy="1390650"/>
            <a:chOff x="-12700" y="-12700"/>
            <a:chExt cx="4215765" cy="1390650"/>
          </a:xfrm>
        </p:grpSpPr>
        <p:pic>
          <p:nvPicPr>
            <p:cNvPr id="145" name="picture 1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203065" cy="1272540"/>
            </a:xfrm>
            <a:prstGeom prst="rect">
              <a:avLst/>
            </a:prstGeom>
          </p:spPr>
        </p:pic>
        <p:sp>
          <p:nvSpPr>
            <p:cNvPr id="146" name="textbox 146"/>
            <p:cNvSpPr/>
            <p:nvPr/>
          </p:nvSpPr>
          <p:spPr>
            <a:xfrm>
              <a:off x="-12700" y="-12700"/>
              <a:ext cx="4122420" cy="13906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6000"/>
                </a:lnSpc>
              </a:pP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K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f</a:t>
              </a:r>
              <a:r>
                <a:rPr sz="320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</a:t>
              </a:r>
              <a:r>
                <a:rPr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a</a:t>
              </a:r>
              <a:r>
                <a:rPr lang="en-US" sz="3200" spc="5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/pravega</a:t>
              </a:r>
              <a:endParaRPr lang="en-US" sz="3200" spc="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147" name="textbox 147"/>
          <p:cNvSpPr/>
          <p:nvPr/>
        </p:nvSpPr>
        <p:spPr>
          <a:xfrm>
            <a:off x="9979431" y="1132331"/>
            <a:ext cx="4066540" cy="1054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5000"/>
              </a:lnSpc>
              <a:spcBef>
                <a:spcPts val="0"/>
              </a:spcBef>
            </a:pPr>
            <a:r>
              <a:rPr sz="79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数据接</a:t>
            </a:r>
            <a:r>
              <a:rPr sz="7900" spc="3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7900" dirty="0"/>
          </a:p>
        </p:txBody>
      </p:sp>
      <p:sp>
        <p:nvSpPr>
          <p:cNvPr id="148" name="textbox 148"/>
          <p:cNvSpPr/>
          <p:nvPr/>
        </p:nvSpPr>
        <p:spPr>
          <a:xfrm>
            <a:off x="1638249" y="6969116"/>
            <a:ext cx="3129914" cy="1049019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indent="366395" algn="l" rtl="0" eaLnBrk="0">
              <a:lnSpc>
                <a:spcPct val="86000"/>
              </a:lnSpc>
            </a:pPr>
            <a:r>
              <a:rPr sz="390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业务数据库</a:t>
            </a:r>
            <a:endParaRPr lang="en-US" altLang="en-US" sz="3900" dirty="0"/>
          </a:p>
        </p:txBody>
      </p:sp>
      <p:sp>
        <p:nvSpPr>
          <p:cNvPr id="149" name="textbox 149"/>
          <p:cNvSpPr/>
          <p:nvPr/>
        </p:nvSpPr>
        <p:spPr>
          <a:xfrm>
            <a:off x="1617383" y="4402822"/>
            <a:ext cx="3129914" cy="1050925"/>
          </a:xfrm>
          <a:prstGeom prst="rect">
            <a:avLst/>
          </a:prstGeom>
          <a:solidFill>
            <a:srgbClr val="53595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indent="607695" algn="l" rtl="0" eaLnBrk="0">
              <a:lnSpc>
                <a:spcPct val="86000"/>
              </a:lnSpc>
            </a:pPr>
            <a:r>
              <a:rPr sz="39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业务日</a:t>
            </a:r>
            <a:r>
              <a:rPr sz="39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志</a:t>
            </a:r>
            <a:endParaRPr lang="en-US" altLang="en-US" sz="3900" dirty="0"/>
          </a:p>
        </p:txBody>
      </p:sp>
      <p:sp>
        <p:nvSpPr>
          <p:cNvPr id="150" name="rect"/>
          <p:cNvSpPr/>
          <p:nvPr/>
        </p:nvSpPr>
        <p:spPr>
          <a:xfrm>
            <a:off x="5525135" y="6650990"/>
            <a:ext cx="2242820" cy="764540"/>
          </a:xfrm>
          <a:prstGeom prst="rect">
            <a:avLst/>
          </a:prstGeom>
          <a:solidFill>
            <a:srgbClr val="534FB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1" name="textbox 151"/>
          <p:cNvSpPr/>
          <p:nvPr/>
        </p:nvSpPr>
        <p:spPr>
          <a:xfrm>
            <a:off x="5238750" y="6829425"/>
            <a:ext cx="2448560" cy="586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indent="520065" algn="ctr" rtl="0" eaLnBrk="0">
              <a:lnSpc>
                <a:spcPct val="80000"/>
              </a:lnSpc>
            </a:pPr>
            <a:r>
              <a:rPr lang="en-US" sz="320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altLang="en-US" sz="3200" dirty="0"/>
          </a:p>
          <a:p>
            <a:pPr algn="l" rtl="0" eaLnBrk="0">
              <a:lnSpc>
                <a:spcPct val="102000"/>
              </a:lnSpc>
            </a:pPr>
            <a:endParaRPr lang="en-US" altLang="en-US" sz="1400" dirty="0"/>
          </a:p>
          <a:p>
            <a:pPr algn="l" rtl="0" eaLnBrk="0">
              <a:lnSpc>
                <a:spcPct val="12000"/>
              </a:lnSpc>
            </a:pPr>
            <a:endParaRPr lang="en-US" altLang="en-US" sz="100" dirty="0"/>
          </a:p>
          <a:p>
            <a:pPr indent="12700" algn="l" rtl="0" eaLnBrk="0">
              <a:lnSpc>
                <a:spcPts val="4105"/>
              </a:lnSpc>
            </a:pPr>
            <a:r>
              <a:rPr sz="29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Bin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log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采集</a:t>
            </a:r>
            <a:endParaRPr lang="en-US" altLang="en-US" sz="2900" dirty="0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39866" y="345312"/>
            <a:ext cx="5778500" cy="330200"/>
          </a:xfrm>
          <a:prstGeom prst="rect">
            <a:avLst/>
          </a:prstGeom>
        </p:spPr>
      </p:pic>
      <p:sp>
        <p:nvSpPr>
          <p:cNvPr id="155" name="textbox 155"/>
          <p:cNvSpPr/>
          <p:nvPr/>
        </p:nvSpPr>
        <p:spPr>
          <a:xfrm>
            <a:off x="16507105" y="11058600"/>
            <a:ext cx="1781175" cy="764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3600" dirty="0"/>
          </a:p>
        </p:txBody>
      </p:sp>
      <p:sp>
        <p:nvSpPr>
          <p:cNvPr id="156" name="textbox 156"/>
          <p:cNvSpPr/>
          <p:nvPr/>
        </p:nvSpPr>
        <p:spPr>
          <a:xfrm>
            <a:off x="16189325" y="9993630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 CDC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7" name="textbox 157"/>
          <p:cNvSpPr/>
          <p:nvPr/>
        </p:nvSpPr>
        <p:spPr>
          <a:xfrm>
            <a:off x="5729699" y="4588529"/>
            <a:ext cx="143573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6000"/>
              </a:lnSpc>
            </a:pPr>
            <a:r>
              <a:rPr sz="290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日志采</a:t>
            </a:r>
            <a:r>
              <a:rPr sz="29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</a:t>
            </a:r>
            <a:endParaRPr lang="en-US" altLang="en-US" sz="2900" dirty="0"/>
          </a:p>
        </p:txBody>
      </p:sp>
      <p:sp>
        <p:nvSpPr>
          <p:cNvPr id="158" name="textbox 158"/>
          <p:cNvSpPr/>
          <p:nvPr/>
        </p:nvSpPr>
        <p:spPr>
          <a:xfrm>
            <a:off x="17383125" y="4014470"/>
            <a:ext cx="2616200" cy="537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600" dirty="0"/>
          </a:p>
        </p:txBody>
      </p:sp>
      <p:sp>
        <p:nvSpPr>
          <p:cNvPr id="129" name="textbox 129"/>
          <p:cNvSpPr/>
          <p:nvPr/>
        </p:nvSpPr>
        <p:spPr>
          <a:xfrm>
            <a:off x="4990465" y="5248275"/>
            <a:ext cx="2914650" cy="721995"/>
          </a:xfrm>
          <a:prstGeom prst="rect">
            <a:avLst/>
          </a:prstGeom>
          <a:solidFill>
            <a:srgbClr val="534FB4"/>
          </a:solidFill>
        </p:spPr>
        <p:txBody>
          <a:bodyPr vert="horz" wrap="square" lIns="0" tIns="0" rIns="0" bIns="0"/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indent="223520" algn="ctr" rtl="0" eaLnBrk="0">
              <a:lnSpc>
                <a:spcPct val="85000"/>
              </a:lnSpc>
            </a:pPr>
            <a:r>
              <a:rPr lang="en-US" sz="32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filling-edge</a:t>
            </a:r>
            <a:endParaRPr lang="en-US" sz="3200" dirty="0"/>
          </a:p>
        </p:txBody>
      </p:sp>
      <p:sp>
        <p:nvSpPr>
          <p:cNvPr id="2" name="textbox 158"/>
          <p:cNvSpPr/>
          <p:nvPr/>
        </p:nvSpPr>
        <p:spPr>
          <a:xfrm>
            <a:off x="15824835" y="4988560"/>
            <a:ext cx="2463165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File  Tail</a:t>
            </a:r>
            <a:endParaRPr lang="en-US" sz="3600" dirty="0"/>
          </a:p>
        </p:txBody>
      </p:sp>
      <p:sp>
        <p:nvSpPr>
          <p:cNvPr id="10" name="rect"/>
          <p:cNvSpPr/>
          <p:nvPr/>
        </p:nvSpPr>
        <p:spPr>
          <a:xfrm rot="21600000">
            <a:off x="18850610" y="4859020"/>
            <a:ext cx="2541905" cy="68008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3" name="textbox 158"/>
          <p:cNvSpPr/>
          <p:nvPr/>
        </p:nvSpPr>
        <p:spPr>
          <a:xfrm>
            <a:off x="18850610" y="4978400"/>
            <a:ext cx="2617470" cy="5867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Http Client</a:t>
            </a:r>
            <a:endParaRPr lang="en-US" sz="3600" dirty="0"/>
          </a:p>
        </p:txBody>
      </p:sp>
      <p:sp>
        <p:nvSpPr>
          <p:cNvPr id="7" name="rect"/>
          <p:cNvSpPr/>
          <p:nvPr/>
        </p:nvSpPr>
        <p:spPr>
          <a:xfrm rot="21600000">
            <a:off x="15718155" y="5795010"/>
            <a:ext cx="261683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" name="textbox 158"/>
          <p:cNvSpPr/>
          <p:nvPr/>
        </p:nvSpPr>
        <p:spPr>
          <a:xfrm>
            <a:off x="15738475" y="5933440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host metrics</a:t>
            </a:r>
            <a:endParaRPr lang="en-US" sz="3600" spc="-6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rect"/>
          <p:cNvSpPr/>
          <p:nvPr/>
        </p:nvSpPr>
        <p:spPr>
          <a:xfrm rot="21600000">
            <a:off x="18686145" y="5809615"/>
            <a:ext cx="2781935" cy="65087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5" name="textbox 158"/>
          <p:cNvSpPr/>
          <p:nvPr/>
        </p:nvSpPr>
        <p:spPr>
          <a:xfrm>
            <a:off x="18775680" y="5972175"/>
            <a:ext cx="2617470" cy="537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...</a:t>
            </a:r>
            <a:endParaRPr 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588865" y="11109960"/>
            <a:ext cx="2555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JDBC CDC</a:t>
            </a:r>
            <a:endParaRPr lang="en-US" altLang="zh-CN" sz="3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rect"/>
          <p:cNvSpPr/>
          <p:nvPr/>
        </p:nvSpPr>
        <p:spPr>
          <a:xfrm rot="21600000">
            <a:off x="16214852" y="9058478"/>
            <a:ext cx="5316855" cy="738505"/>
          </a:xfrm>
          <a:prstGeom prst="rect">
            <a:avLst/>
          </a:prstGeom>
          <a:solidFill>
            <a:srgbClr val="4B469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9" name="textbox 156"/>
          <p:cNvSpPr/>
          <p:nvPr/>
        </p:nvSpPr>
        <p:spPr>
          <a:xfrm>
            <a:off x="16316325" y="9039860"/>
            <a:ext cx="5241290" cy="737870"/>
          </a:xfrm>
          <a:prstGeom prst="rect">
            <a:avLst/>
          </a:prstGeom>
        </p:spPr>
        <p:txBody>
          <a:bodyPr vert="horz" wrap="square" lIns="0" tIns="0" rIns="0" bIns="0"/>
          <a:p>
            <a:pPr algn="ctr" rtl="0" eaLnBrk="0">
              <a:lnSpc>
                <a:spcPct val="111000"/>
              </a:lnSpc>
            </a:pPr>
            <a:endParaRPr lang="en-US" altLang="en-US" sz="1000" dirty="0"/>
          </a:p>
          <a:p>
            <a:pPr algn="ctr" rtl="0" eaLnBrk="0">
              <a:lnSpc>
                <a:spcPct val="7000"/>
              </a:lnSpc>
            </a:pPr>
            <a:endParaRPr lang="en-US" altLang="en-US" sz="100" dirty="0"/>
          </a:p>
          <a:p>
            <a:pPr indent="12700" algn="ctr" rtl="0" eaLnBrk="0">
              <a:lnSpc>
                <a:spcPct val="83000"/>
              </a:lnSpc>
            </a:pPr>
            <a:r>
              <a:rPr lang="en-US" sz="3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Filling</a:t>
            </a:r>
            <a:endParaRPr lang="en-US" sz="3600" spc="-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ebdf64f-bac2-4d40-bf34-d09061157416}"/>
  <p:tag name="TABLE_ENDDRAG_ORIGIN_RECT" val="1072*684"/>
  <p:tag name="TABLE_ENDDRAG_RECT" val="389*232*1072*680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7863</Words>
  <Application>WPS 表格</Application>
  <PresentationFormat/>
  <Paragraphs>1606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7" baseType="lpstr">
      <vt:lpstr>Arial</vt:lpstr>
      <vt:lpstr>方正书宋_GBK</vt:lpstr>
      <vt:lpstr>Wingdings</vt:lpstr>
      <vt:lpstr>Microsoft YaHei</vt:lpstr>
      <vt:lpstr>汉仪旗黑</vt:lpstr>
      <vt:lpstr>Arial</vt:lpstr>
      <vt:lpstr>Wingdings</vt:lpstr>
      <vt:lpstr>Consolas</vt:lpstr>
      <vt:lpstr>宋体</vt:lpstr>
      <vt:lpstr>汉仪书宋二KW</vt:lpstr>
      <vt:lpstr>微软雅黑</vt:lpstr>
      <vt:lpstr>Arial Unicode MS</vt:lpstr>
      <vt:lpstr>Calibri</vt:lpstr>
      <vt:lpstr>Helvetica Neue</vt:lpstr>
      <vt:lpstr>Thonburi</vt:lpstr>
      <vt:lpstr>Consolas</vt:lpstr>
      <vt:lpstr>Microsoft YaHei</vt:lpstr>
      <vt:lpstr>Wingdings</vt:lpstr>
      <vt:lpstr>苹方-简</vt:lpstr>
      <vt:lpstr>Helvetica Neue Regular</vt:lpstr>
      <vt:lpstr>STHeiti Regular</vt:lpstr>
      <vt:lpstr>微软雅黑</vt:lpstr>
      <vt:lpstr>Toppan Bunkyu Midashi Mincho</vt:lpstr>
      <vt:lpstr>Tinos for Powerline Regular</vt:lpstr>
      <vt:lpstr>Times New Roman Regular</vt:lpstr>
      <vt:lpstr>Symbol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jiangzihan</cp:lastModifiedBy>
  <cp:revision>20</cp:revision>
  <dcterms:created xsi:type="dcterms:W3CDTF">2021-11-25T15:09:48Z</dcterms:created>
  <dcterms:modified xsi:type="dcterms:W3CDTF">2021-11-25T15:09:48Z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wqlLaW5nc29mdCBQREYgdG8gV1BTIDc1</vt:lpwstr>
  </property>
  <property fmtid="{D5CDD505-2E9C-101B-9397-08002B2CF9AE}" pid="3" name="Created">
    <vt:filetime>1900-01-00T00:00:00Z</vt:filetime>
  </property>
  <property fmtid="{D5CDD505-2E9C-101B-9397-08002B2CF9AE}" pid="4" name="KSOProductBuildVer">
    <vt:lpwstr>2052-3.9.3.6359</vt:lpwstr>
  </property>
</Properties>
</file>